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6" r:id="rId2"/>
    <p:sldId id="324" r:id="rId3"/>
    <p:sldId id="321" r:id="rId4"/>
    <p:sldId id="322" r:id="rId5"/>
    <p:sldId id="320" r:id="rId6"/>
    <p:sldId id="323" r:id="rId7"/>
    <p:sldId id="319" r:id="rId8"/>
    <p:sldId id="256" r:id="rId9"/>
    <p:sldId id="304" r:id="rId10"/>
    <p:sldId id="260" r:id="rId11"/>
    <p:sldId id="267" r:id="rId12"/>
    <p:sldId id="269" r:id="rId13"/>
    <p:sldId id="271" r:id="rId14"/>
    <p:sldId id="273" r:id="rId15"/>
    <p:sldId id="275" r:id="rId16"/>
    <p:sldId id="276" r:id="rId17"/>
    <p:sldId id="281" r:id="rId18"/>
    <p:sldId id="283" r:id="rId19"/>
    <p:sldId id="284" r:id="rId20"/>
    <p:sldId id="285" r:id="rId21"/>
    <p:sldId id="298" r:id="rId22"/>
    <p:sldId id="308" r:id="rId23"/>
    <p:sldId id="297" r:id="rId24"/>
    <p:sldId id="309" r:id="rId25"/>
    <p:sldId id="286" r:id="rId26"/>
    <p:sldId id="287" r:id="rId27"/>
    <p:sldId id="314" r:id="rId28"/>
    <p:sldId id="288" r:id="rId29"/>
    <p:sldId id="312" r:id="rId30"/>
    <p:sldId id="325" r:id="rId31"/>
    <p:sldId id="257" r:id="rId32"/>
    <p:sldId id="326" r:id="rId33"/>
    <p:sldId id="263" r:id="rId34"/>
    <p:sldId id="264" r:id="rId35"/>
    <p:sldId id="261" r:id="rId36"/>
    <p:sldId id="262" r:id="rId37"/>
    <p:sldId id="327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3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397B5-E977-4356-BAF2-D09A44BCD3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7F54F0-41A2-443C-B7E7-D79FB782F1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C62AA0-6343-4FA7-9519-175D703D3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0899F-ED96-4DB8-BD5A-4A0E80EE3B0D}" type="datetimeFigureOut">
              <a:rPr lang="ko-KR" altLang="en-US" smtClean="0"/>
              <a:t>2019-01-25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CCEA61-FA39-4231-ABFB-C33414C6D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B64198-B79F-40B0-8152-1EFCA4E86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01EF6-BA4B-49A4-955C-6116D97542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372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049573-4CCB-4B88-8786-F07BBF1FB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2B1473-F94B-4399-9FFC-F39F41C3C4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03B050-39DF-4B07-89EE-DA4F65D96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0899F-ED96-4DB8-BD5A-4A0E80EE3B0D}" type="datetimeFigureOut">
              <a:rPr lang="ko-KR" altLang="en-US" smtClean="0"/>
              <a:t>2019-01-25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274359-2550-4796-9DD5-CA184DD01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1987E2-F170-44DB-839B-8D5F7B31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01EF6-BA4B-49A4-955C-6116D97542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849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5D9C00B-F8CB-4F8E-84F8-CF157CE2A1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A205F3-FC98-42DD-906F-73CECE9F7D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A52DC1-12C7-4BDD-90EB-7A95CE8A5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0899F-ED96-4DB8-BD5A-4A0E80EE3B0D}" type="datetimeFigureOut">
              <a:rPr lang="ko-KR" altLang="en-US" smtClean="0"/>
              <a:t>2019-01-25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74A341-645E-4E32-8846-7E6EAF1C3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7BB797-8076-4D02-ABE9-ECF6E1409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01EF6-BA4B-49A4-955C-6116D97542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232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1D9CE-9EA3-4FAF-874B-DF093A18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D93759-F790-4520-BC28-EC690D307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660F34-5F69-4314-90AC-BB3F1E420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0899F-ED96-4DB8-BD5A-4A0E80EE3B0D}" type="datetimeFigureOut">
              <a:rPr lang="ko-KR" altLang="en-US" smtClean="0"/>
              <a:t>2019-01-25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00E765-C2AC-4F30-9273-F2CE2310B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ED0022-D261-457D-A8D2-206A6E93F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01EF6-BA4B-49A4-955C-6116D97542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394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0A897-A912-4158-9978-BBC097E27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5839F0-DD33-4505-ADD4-2AB579070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2F3881-13FC-4BC0-95CB-8FA3A3FDA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0899F-ED96-4DB8-BD5A-4A0E80EE3B0D}" type="datetimeFigureOut">
              <a:rPr lang="ko-KR" altLang="en-US" smtClean="0"/>
              <a:t>2019-01-25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8ECA69-6AEE-4E49-BC5B-8C64FA9A9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7EE790-6681-4891-98FD-BFD6E0256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01EF6-BA4B-49A4-955C-6116D97542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686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D23F3-B6B9-4792-9A50-D754CF809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FAC1B-A9DC-4C35-8638-3FAE6373BC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C9CA9D-8FA9-4589-A451-202B1A6CEF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D714C3-BA58-477D-AD36-ECC8A6172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0899F-ED96-4DB8-BD5A-4A0E80EE3B0D}" type="datetimeFigureOut">
              <a:rPr lang="ko-KR" altLang="en-US" smtClean="0"/>
              <a:t>2019-01-25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0A1C52-ADE8-4193-A24F-845C9EF10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889D63-F498-450F-AF1F-890A2BE02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01EF6-BA4B-49A4-955C-6116D97542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995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77B83-67DF-47B4-9590-2A0566F72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7C6541-CCF6-4808-B08E-380208A7CB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4A5FDF-5528-455E-822A-E3BD12230E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5B95940-9185-4948-BAA3-FECA273862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69DA5B0-A04B-4B46-AC23-EF635F82C1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6B01A4-33B6-46E2-8940-7D5B40D09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0899F-ED96-4DB8-BD5A-4A0E80EE3B0D}" type="datetimeFigureOut">
              <a:rPr lang="ko-KR" altLang="en-US" smtClean="0"/>
              <a:t>2019-01-25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30A3425-FC2A-4A70-B074-55924CD12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E63833-F85D-4373-8BDD-99CED91A7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01EF6-BA4B-49A4-955C-6116D97542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697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5DCD04-9C83-4767-9A60-D4CFEFD32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0332D7-96F3-4705-A05E-B14D79817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0899F-ED96-4DB8-BD5A-4A0E80EE3B0D}" type="datetimeFigureOut">
              <a:rPr lang="ko-KR" altLang="en-US" smtClean="0"/>
              <a:t>2019-01-25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7A8A7A0-9325-4BEE-86FF-FBB86F85B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0D0068-CC85-4A37-AE94-B2FBC9AD6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01EF6-BA4B-49A4-955C-6116D97542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293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A987D28-19FE-4CFD-A598-B8CE877F5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0899F-ED96-4DB8-BD5A-4A0E80EE3B0D}" type="datetimeFigureOut">
              <a:rPr lang="ko-KR" altLang="en-US" smtClean="0"/>
              <a:t>2019-01-25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F91D421-D97A-40C2-BE95-85B1E0E23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94C4CD-29E2-4D86-AB17-7195885CD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01EF6-BA4B-49A4-955C-6116D97542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23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2C0460-8D52-4E12-BD8C-F0B1E29D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DDB18A-5907-4E8B-B7C5-D056021F5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F4F0E8-7E99-405F-A8FE-FC976F2314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D3B125-7DB4-47DD-8ED6-96A4CEE9C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0899F-ED96-4DB8-BD5A-4A0E80EE3B0D}" type="datetimeFigureOut">
              <a:rPr lang="ko-KR" altLang="en-US" smtClean="0"/>
              <a:t>2019-01-25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1D326E-A016-408E-AF82-1B8F18E0F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BC9EE7-A088-48DC-8A0B-751AAE105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01EF6-BA4B-49A4-955C-6116D97542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10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62B7A-2FB4-4DCD-9FD8-0540AD051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A41F08F-B16B-4A67-88BB-D4A916BAB4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CB4628-1257-4D52-9285-240123A62D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DB7E22-311B-4C08-B82B-19D180C0A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0899F-ED96-4DB8-BD5A-4A0E80EE3B0D}" type="datetimeFigureOut">
              <a:rPr lang="ko-KR" altLang="en-US" smtClean="0"/>
              <a:t>2019-01-25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994CD4-981E-44BF-84EA-A9E4B8D6E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2BA1D8-65B3-48B5-8292-EFD448E94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01EF6-BA4B-49A4-955C-6116D97542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927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4D5AF04-3D0F-473E-B36C-949C69199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DA94DC-8F54-4756-8050-3DF57A100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5A55F6-C75D-45AD-990B-3F0321F0F8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0899F-ED96-4DB8-BD5A-4A0E80EE3B0D}" type="datetimeFigureOut">
              <a:rPr lang="ko-KR" altLang="en-US" smtClean="0"/>
              <a:t>2019-01-25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E1A189-7431-4245-A82C-55E29F139F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959C53-9A4F-4503-9CEA-2AEF7FF00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01EF6-BA4B-49A4-955C-6116D97542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925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cacti.net/templates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393F57F-A2A3-408A-BFD4-13BC94ED9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514" y="1786108"/>
            <a:ext cx="4934971" cy="19493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3B43AE-92A6-49A5-A52E-477042A9BBDF}"/>
              </a:ext>
            </a:extLst>
          </p:cNvPr>
          <p:cNvSpPr txBox="1"/>
          <p:nvPr/>
        </p:nvSpPr>
        <p:spPr>
          <a:xfrm>
            <a:off x="526236" y="3804081"/>
            <a:ext cx="109525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/>
              <a:t>vSphere </a:t>
            </a:r>
            <a:r>
              <a:rPr lang="ko-KR" altLang="en-US" sz="2400"/>
              <a:t>실습 문서</a:t>
            </a:r>
            <a:endParaRPr lang="en-US" altLang="ko-KR" sz="2400"/>
          </a:p>
          <a:p>
            <a:pPr algn="ctr"/>
            <a:r>
              <a:rPr lang="en-US" altLang="ko-KR" sz="2400"/>
              <a:t>&lt;</a:t>
            </a:r>
            <a:r>
              <a:rPr lang="en-US" altLang="ko-KR" sz="2400" b="1"/>
              <a:t>VMware vSphere vCenter </a:t>
            </a:r>
            <a:r>
              <a:rPr lang="ko-KR" altLang="en-US" sz="2400" b="1"/>
              <a:t>프라이빗 클라우드 구축 및 운영</a:t>
            </a:r>
            <a:r>
              <a:rPr lang="en-US" altLang="ko-KR" sz="2400"/>
              <a:t>&gt;</a:t>
            </a:r>
          </a:p>
          <a:p>
            <a:pPr algn="ctr"/>
            <a:endParaRPr lang="en-US" altLang="ko-KR" sz="2400"/>
          </a:p>
          <a:p>
            <a:pPr algn="ctr"/>
            <a:r>
              <a:rPr lang="ko-KR" altLang="en-US" sz="2400"/>
              <a:t>김민식</a:t>
            </a:r>
          </a:p>
        </p:txBody>
      </p:sp>
    </p:spTree>
    <p:extLst>
      <p:ext uri="{BB962C8B-B14F-4D97-AF65-F5344CB8AC3E}">
        <p14:creationId xmlns:p14="http://schemas.microsoft.com/office/powerpoint/2010/main" val="1271263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95E02BE-179D-46F7-850D-165651041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7" y="1702340"/>
            <a:ext cx="5898391" cy="41075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659F39C-C9B4-4367-A1D9-F6ED07991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11945"/>
            <a:ext cx="5898391" cy="40618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0AE2580-BAAE-4AF9-ADA4-D8A0B5B06F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843" y="2315182"/>
            <a:ext cx="3863675" cy="3177815"/>
          </a:xfrm>
          <a:prstGeom prst="rect">
            <a:avLst/>
          </a:prstGeom>
        </p:spPr>
      </p:pic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837259C8-FE08-40B6-B5C4-EAB6860DB8F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642050" y="2752936"/>
            <a:ext cx="1001953" cy="12644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DE38AA8-0556-42FA-A648-010BF7AF441A}"/>
              </a:ext>
            </a:extLst>
          </p:cNvPr>
          <p:cNvSpPr txBox="1"/>
          <p:nvPr/>
        </p:nvSpPr>
        <p:spPr>
          <a:xfrm>
            <a:off x="6067428" y="2670803"/>
            <a:ext cx="2752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vSphere</a:t>
            </a:r>
            <a:r>
              <a:rPr lang="ko-KR" altLang="en-US"/>
              <a:t>에서 생성되는</a:t>
            </a:r>
            <a:endParaRPr lang="en-US" altLang="ko-KR"/>
          </a:p>
          <a:p>
            <a:r>
              <a:rPr lang="ko-KR" altLang="en-US"/>
              <a:t>가상 표준 스위치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2487E05-3B3A-4BA5-8214-D53C1707EE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559" y="3540867"/>
            <a:ext cx="5906012" cy="406181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5783D2C-D76B-4886-B4A7-3441E402B8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4906"/>
            <a:ext cx="5875529" cy="40389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93C3C7-1218-4DEA-9E9E-D070751D40D7}"/>
              </a:ext>
            </a:extLst>
          </p:cNvPr>
          <p:cNvSpPr txBox="1"/>
          <p:nvPr/>
        </p:nvSpPr>
        <p:spPr>
          <a:xfrm>
            <a:off x="1416649" y="2435145"/>
            <a:ext cx="31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1)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BCE145-67BE-4F59-8EDE-4E85AAA60E4E}"/>
              </a:ext>
            </a:extLst>
          </p:cNvPr>
          <p:cNvSpPr txBox="1"/>
          <p:nvPr/>
        </p:nvSpPr>
        <p:spPr>
          <a:xfrm>
            <a:off x="7443467" y="1333008"/>
            <a:ext cx="31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2)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887C2B-924A-4166-BA29-52082D751F93}"/>
              </a:ext>
            </a:extLst>
          </p:cNvPr>
          <p:cNvSpPr txBox="1"/>
          <p:nvPr/>
        </p:nvSpPr>
        <p:spPr>
          <a:xfrm>
            <a:off x="2549371" y="5202441"/>
            <a:ext cx="31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3)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F821B1-84B7-410F-965C-6754E8474C77}"/>
              </a:ext>
            </a:extLst>
          </p:cNvPr>
          <p:cNvSpPr txBox="1"/>
          <p:nvPr/>
        </p:nvSpPr>
        <p:spPr>
          <a:xfrm>
            <a:off x="7511484" y="4920042"/>
            <a:ext cx="31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4)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239320C-EF3B-4B38-83A8-AE7782E299DD}"/>
              </a:ext>
            </a:extLst>
          </p:cNvPr>
          <p:cNvSpPr/>
          <p:nvPr/>
        </p:nvSpPr>
        <p:spPr>
          <a:xfrm>
            <a:off x="7915592" y="5104708"/>
            <a:ext cx="2453526" cy="4793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F87A4C-099A-4FE6-B089-79FFA77C1E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128"/>
            <a:ext cx="7140559" cy="22176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F5BDE7-E8DE-4F33-8F11-C7CC8E2DFF82}"/>
              </a:ext>
            </a:extLst>
          </p:cNvPr>
          <p:cNvSpPr txBox="1"/>
          <p:nvPr/>
        </p:nvSpPr>
        <p:spPr>
          <a:xfrm>
            <a:off x="-706" y="0"/>
            <a:ext cx="418138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/>
              <a:t>&lt;ESXi </a:t>
            </a:r>
            <a:r>
              <a:rPr lang="ko-KR" altLang="en-US"/>
              <a:t>서비스 트래픽 네트워크 생성</a:t>
            </a:r>
            <a:r>
              <a:rPr lang="en-US" altLang="ko-KR"/>
              <a:t>&gt;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803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BEF6B4F-D664-403D-B20A-738179A0B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2D68C8E-F5FB-450B-893C-1021E1FD5C36}"/>
              </a:ext>
            </a:extLst>
          </p:cNvPr>
          <p:cNvSpPr/>
          <p:nvPr/>
        </p:nvSpPr>
        <p:spPr>
          <a:xfrm>
            <a:off x="2037147" y="1997476"/>
            <a:ext cx="1354123" cy="4261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44EF4-C336-4D2F-8A0D-FD4DAD8C1E3A}"/>
              </a:ext>
            </a:extLst>
          </p:cNvPr>
          <p:cNvSpPr/>
          <p:nvPr/>
        </p:nvSpPr>
        <p:spPr>
          <a:xfrm>
            <a:off x="3583341" y="2336308"/>
            <a:ext cx="1423665" cy="2115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E08B3C7-81F6-425C-B4A4-4A29938CE7EE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391270" y="2210540"/>
            <a:ext cx="665825" cy="12576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2F58C9D-6F62-493E-9F0C-6D3F6C981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656" y="2636411"/>
            <a:ext cx="5883150" cy="336071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F757D883-D4B3-419C-A4A8-A6A371B94370}"/>
              </a:ext>
            </a:extLst>
          </p:cNvPr>
          <p:cNvCxnSpPr>
            <a:cxnSpLocks/>
          </p:cNvCxnSpPr>
          <p:nvPr/>
        </p:nvCxnSpPr>
        <p:spPr>
          <a:xfrm>
            <a:off x="4295173" y="2547891"/>
            <a:ext cx="1093573" cy="881109"/>
          </a:xfrm>
          <a:prstGeom prst="bentConnector3">
            <a:avLst>
              <a:gd name="adj1" fmla="val 2104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730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4A5745F-74E3-4C1F-9335-480BC6027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64691" cy="27663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DC6F07-CA44-4C93-A080-E08B0E4C7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340" y="2270362"/>
            <a:ext cx="7620660" cy="458763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2847E4-E929-4663-AE88-FE415AE34CAC}"/>
              </a:ext>
            </a:extLst>
          </p:cNvPr>
          <p:cNvSpPr/>
          <p:nvPr/>
        </p:nvSpPr>
        <p:spPr>
          <a:xfrm>
            <a:off x="10824231" y="6275352"/>
            <a:ext cx="1129221" cy="2041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19C1ABD-AC4A-4F89-80F0-A08EC9FF1F4B}"/>
              </a:ext>
            </a:extLst>
          </p:cNvPr>
          <p:cNvSpPr/>
          <p:nvPr/>
        </p:nvSpPr>
        <p:spPr>
          <a:xfrm>
            <a:off x="8659559" y="3320567"/>
            <a:ext cx="1129221" cy="2041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0C0D6D9-594C-4AD4-89E9-EDFDD67E2E09}"/>
              </a:ext>
            </a:extLst>
          </p:cNvPr>
          <p:cNvCxnSpPr>
            <a:cxnSpLocks/>
            <a:stCxn id="12" idx="0"/>
            <a:endCxn id="13" idx="2"/>
          </p:cNvCxnSpPr>
          <p:nvPr/>
        </p:nvCxnSpPr>
        <p:spPr>
          <a:xfrm flipH="1" flipV="1">
            <a:off x="9224170" y="3524753"/>
            <a:ext cx="2164672" cy="27505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BB3B9FB-F079-4754-B204-961195428FAD}"/>
              </a:ext>
            </a:extLst>
          </p:cNvPr>
          <p:cNvSpPr txBox="1"/>
          <p:nvPr/>
        </p:nvSpPr>
        <p:spPr>
          <a:xfrm>
            <a:off x="7539171" y="4594478"/>
            <a:ext cx="5436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데이터스토어 서버를</a:t>
            </a:r>
            <a:endParaRPr lang="en-US" altLang="ko-KR">
              <a:solidFill>
                <a:srgbClr val="FF0000"/>
              </a:solidFill>
            </a:endParaRPr>
          </a:p>
          <a:p>
            <a:r>
              <a:rPr lang="ko-KR" altLang="en-US">
                <a:solidFill>
                  <a:srgbClr val="FF0000"/>
                </a:solidFill>
              </a:rPr>
              <a:t>송신 대상으로 설정한다</a:t>
            </a:r>
            <a:r>
              <a:rPr lang="en-US" altLang="ko-KR">
                <a:solidFill>
                  <a:srgbClr val="FF0000"/>
                </a:solidFill>
              </a:rPr>
              <a:t>.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119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D7E6447-054B-4DF3-9D0D-62C69F28A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0FCB841-FF9F-49F6-B6CD-8CFE4342CC19}"/>
              </a:ext>
            </a:extLst>
          </p:cNvPr>
          <p:cNvSpPr/>
          <p:nvPr/>
        </p:nvSpPr>
        <p:spPr>
          <a:xfrm>
            <a:off x="5725819" y="2664780"/>
            <a:ext cx="1243152" cy="2914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25459C-35EE-4408-98DF-FFE3C861AEDB}"/>
              </a:ext>
            </a:extLst>
          </p:cNvPr>
          <p:cNvSpPr txBox="1"/>
          <p:nvPr/>
        </p:nvSpPr>
        <p:spPr>
          <a:xfrm>
            <a:off x="5725819" y="3042046"/>
            <a:ext cx="5436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설정이 변경됬으므로</a:t>
            </a:r>
            <a:endParaRPr lang="en-US" altLang="ko-KR">
              <a:solidFill>
                <a:srgbClr val="FF0000"/>
              </a:solidFill>
            </a:endParaRPr>
          </a:p>
          <a:p>
            <a:r>
              <a:rPr lang="ko-KR" altLang="en-US">
                <a:solidFill>
                  <a:srgbClr val="FF0000"/>
                </a:solidFill>
              </a:rPr>
              <a:t>스토리지를 다시 검색한다</a:t>
            </a:r>
            <a:r>
              <a:rPr lang="en-US" altLang="ko-KR">
                <a:solidFill>
                  <a:srgbClr val="FF0000"/>
                </a:solidFill>
              </a:rPr>
              <a:t>.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ED09153-A5F7-49D7-8530-EC191E821F64}"/>
              </a:ext>
            </a:extLst>
          </p:cNvPr>
          <p:cNvSpPr/>
          <p:nvPr/>
        </p:nvSpPr>
        <p:spPr>
          <a:xfrm>
            <a:off x="3596657" y="4503937"/>
            <a:ext cx="1241673" cy="5829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5C03E1-AB6C-47B6-8B8C-DABC9AA6F227}"/>
              </a:ext>
            </a:extLst>
          </p:cNvPr>
          <p:cNvSpPr txBox="1"/>
          <p:nvPr/>
        </p:nvSpPr>
        <p:spPr>
          <a:xfrm>
            <a:off x="3703190" y="5139128"/>
            <a:ext cx="543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ISCSI </a:t>
            </a:r>
            <a:r>
              <a:rPr lang="ko-KR" altLang="en-US">
                <a:solidFill>
                  <a:srgbClr val="FF0000"/>
                </a:solidFill>
              </a:rPr>
              <a:t>서버가 등록이 되었다</a:t>
            </a:r>
            <a:r>
              <a:rPr lang="en-US" altLang="ko-KR">
                <a:solidFill>
                  <a:srgbClr val="FF0000"/>
                </a:solidFill>
              </a:rPr>
              <a:t>.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4CFD31A-8E30-4740-90A2-5A8EB96EFB5F}"/>
              </a:ext>
            </a:extLst>
          </p:cNvPr>
          <p:cNvCxnSpPr>
            <a:cxnSpLocks/>
          </p:cNvCxnSpPr>
          <p:nvPr/>
        </p:nvCxnSpPr>
        <p:spPr>
          <a:xfrm flipV="1">
            <a:off x="4208016" y="2778712"/>
            <a:ext cx="1517804" cy="17252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36DEAD3-C967-48C5-B241-1EAF74A0D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964" y="4061926"/>
            <a:ext cx="3566469" cy="2049958"/>
          </a:xfrm>
          <a:prstGeom prst="rect">
            <a:avLst/>
          </a:prstGeom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A4B7F165-ED59-479B-9240-B333E524E085}"/>
              </a:ext>
            </a:extLst>
          </p:cNvPr>
          <p:cNvCxnSpPr>
            <a:stCxn id="5" idx="3"/>
            <a:endCxn id="4" idx="0"/>
          </p:cNvCxnSpPr>
          <p:nvPr/>
        </p:nvCxnSpPr>
        <p:spPr>
          <a:xfrm>
            <a:off x="6968971" y="2810522"/>
            <a:ext cx="2782228" cy="1251404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8089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420EE72-692D-4088-832D-A43AC0C12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1867"/>
            <a:ext cx="12192000" cy="65405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C295484-458A-45A8-89BD-35741D8F73DE}"/>
              </a:ext>
            </a:extLst>
          </p:cNvPr>
          <p:cNvSpPr/>
          <p:nvPr/>
        </p:nvSpPr>
        <p:spPr>
          <a:xfrm>
            <a:off x="3596657" y="1619435"/>
            <a:ext cx="8405953" cy="10971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D3DFC1-A313-4D6D-BB43-FD9C2193AA7A}"/>
              </a:ext>
            </a:extLst>
          </p:cNvPr>
          <p:cNvSpPr txBox="1"/>
          <p:nvPr/>
        </p:nvSpPr>
        <p:spPr>
          <a:xfrm>
            <a:off x="7457243" y="973104"/>
            <a:ext cx="2201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iSCSI </a:t>
            </a:r>
            <a:r>
              <a:rPr lang="ko-KR" altLang="en-US">
                <a:solidFill>
                  <a:srgbClr val="FF0000"/>
                </a:solidFill>
              </a:rPr>
              <a:t>스토리지가 등록되었음</a:t>
            </a:r>
            <a:r>
              <a:rPr lang="en-US" altLang="ko-KR">
                <a:solidFill>
                  <a:srgbClr val="FF0000"/>
                </a:solidFill>
              </a:rPr>
              <a:t>.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855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B6C377F-A866-4191-BC7E-DACED50B9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A4D055D-9678-4D40-9C18-8453F7BB2032}"/>
              </a:ext>
            </a:extLst>
          </p:cNvPr>
          <p:cNvSpPr/>
          <p:nvPr/>
        </p:nvSpPr>
        <p:spPr>
          <a:xfrm>
            <a:off x="2859811" y="3119761"/>
            <a:ext cx="1401471" cy="3092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B5F8CC-7A99-47E6-BB41-7028EC46A4B5}"/>
              </a:ext>
            </a:extLst>
          </p:cNvPr>
          <p:cNvSpPr txBox="1"/>
          <p:nvPr/>
        </p:nvSpPr>
        <p:spPr>
          <a:xfrm>
            <a:off x="2859811" y="2668739"/>
            <a:ext cx="473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172.25.10.242 – </a:t>
            </a:r>
            <a:r>
              <a:rPr lang="ko-KR" altLang="en-US">
                <a:solidFill>
                  <a:srgbClr val="FF0000"/>
                </a:solidFill>
              </a:rPr>
              <a:t>우클릭 </a:t>
            </a:r>
            <a:r>
              <a:rPr lang="en-US" altLang="ko-KR">
                <a:solidFill>
                  <a:srgbClr val="FF0000"/>
                </a:solidFill>
              </a:rPr>
              <a:t>– </a:t>
            </a:r>
            <a:r>
              <a:rPr lang="ko-KR" altLang="en-US">
                <a:solidFill>
                  <a:srgbClr val="FF0000"/>
                </a:solidFill>
              </a:rPr>
              <a:t>새 데이터스토어</a:t>
            </a:r>
          </a:p>
        </p:txBody>
      </p:sp>
    </p:spTree>
    <p:extLst>
      <p:ext uri="{BB962C8B-B14F-4D97-AF65-F5344CB8AC3E}">
        <p14:creationId xmlns:p14="http://schemas.microsoft.com/office/powerpoint/2010/main" val="3904026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7F75C2F-A8FF-40CD-B0E7-ADAA2412D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500"/>
            <a:ext cx="6606145" cy="5559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4F51E51-00BE-41D9-AA22-1833C5527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977" y="209852"/>
            <a:ext cx="5372566" cy="30635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1613C7E-4AB6-433C-93FC-E013E4AE8D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247" y="3273357"/>
            <a:ext cx="5342083" cy="257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56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6D1E066-E284-4AA3-8685-3B9DF4E0A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F709C20-099B-4331-8020-0DB4195812BE}"/>
              </a:ext>
            </a:extLst>
          </p:cNvPr>
          <p:cNvSpPr/>
          <p:nvPr/>
        </p:nvSpPr>
        <p:spPr>
          <a:xfrm>
            <a:off x="2096331" y="2613734"/>
            <a:ext cx="9693215" cy="3092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98E70-DF93-47BA-944F-94828371AFF6}"/>
              </a:ext>
            </a:extLst>
          </p:cNvPr>
          <p:cNvSpPr txBox="1"/>
          <p:nvPr/>
        </p:nvSpPr>
        <p:spPr>
          <a:xfrm>
            <a:off x="4651899" y="2952993"/>
            <a:ext cx="3453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새로 생성된 데이터 스토어</a:t>
            </a:r>
          </a:p>
        </p:txBody>
      </p:sp>
    </p:spTree>
    <p:extLst>
      <p:ext uri="{BB962C8B-B14F-4D97-AF65-F5344CB8AC3E}">
        <p14:creationId xmlns:p14="http://schemas.microsoft.com/office/powerpoint/2010/main" val="2464231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7C9C169-FB49-46A8-A15B-19162D021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6C5F91-9BCF-4125-B8BE-E1C0E6BEAA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16" y="4872209"/>
            <a:ext cx="5464013" cy="17527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11E0977-980A-402B-9AB5-7A5CF1AFA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16" y="330233"/>
            <a:ext cx="5502117" cy="1745131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7268A30-4004-483A-A0AD-0D39DA2B3B81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4607511" y="1202799"/>
            <a:ext cx="1996505" cy="387193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DC25D62-DF89-4BB4-A5BB-12AE3C2B5D7B}"/>
              </a:ext>
            </a:extLst>
          </p:cNvPr>
          <p:cNvCxnSpPr>
            <a:cxnSpLocks/>
          </p:cNvCxnSpPr>
          <p:nvPr/>
        </p:nvCxnSpPr>
        <p:spPr>
          <a:xfrm flipH="1" flipV="1">
            <a:off x="4607511" y="5353235"/>
            <a:ext cx="3906174" cy="4705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4F0FED-89B4-4464-B5E9-1A11E8633C73}"/>
              </a:ext>
            </a:extLst>
          </p:cNvPr>
          <p:cNvSpPr/>
          <p:nvPr/>
        </p:nvSpPr>
        <p:spPr>
          <a:xfrm>
            <a:off x="3685435" y="2805915"/>
            <a:ext cx="8228398" cy="470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77829C-214F-4F20-A0BA-403C2CB3EEDD}"/>
              </a:ext>
            </a:extLst>
          </p:cNvPr>
          <p:cNvSpPr txBox="1"/>
          <p:nvPr/>
        </p:nvSpPr>
        <p:spPr>
          <a:xfrm>
            <a:off x="7386221" y="3515557"/>
            <a:ext cx="3009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iSCSI </a:t>
            </a:r>
            <a:r>
              <a:rPr lang="ko-KR" altLang="en-US">
                <a:solidFill>
                  <a:srgbClr val="FF0000"/>
                </a:solidFill>
              </a:rPr>
              <a:t>어댑터에 연결할</a:t>
            </a:r>
            <a:endParaRPr lang="en-US" altLang="ko-KR">
              <a:solidFill>
                <a:srgbClr val="FF0000"/>
              </a:solidFill>
            </a:endParaRPr>
          </a:p>
          <a:p>
            <a:r>
              <a:rPr lang="ko-KR" altLang="en-US">
                <a:solidFill>
                  <a:srgbClr val="FF0000"/>
                </a:solidFill>
              </a:rPr>
              <a:t>서버를 추가한다</a:t>
            </a:r>
            <a:r>
              <a:rPr lang="en-US" altLang="ko-KR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0055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B79E988-A795-464C-83EC-20BE73D39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1F419B4-86C0-448F-9198-77B64FF20258}"/>
              </a:ext>
            </a:extLst>
          </p:cNvPr>
          <p:cNvSpPr/>
          <p:nvPr/>
        </p:nvSpPr>
        <p:spPr>
          <a:xfrm>
            <a:off x="2043066" y="3119762"/>
            <a:ext cx="1170652" cy="2359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3F412F-1D2D-494A-B4DF-7575468DF019}"/>
              </a:ext>
            </a:extLst>
          </p:cNvPr>
          <p:cNvSpPr/>
          <p:nvPr/>
        </p:nvSpPr>
        <p:spPr>
          <a:xfrm>
            <a:off x="2043066" y="3387572"/>
            <a:ext cx="1170652" cy="2359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CB149D-AF85-4BD7-9FE9-755CA77200E4}"/>
              </a:ext>
            </a:extLst>
          </p:cNvPr>
          <p:cNvSpPr txBox="1"/>
          <p:nvPr/>
        </p:nvSpPr>
        <p:spPr>
          <a:xfrm>
            <a:off x="3701989" y="3319021"/>
            <a:ext cx="3453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172.25.10.211</a:t>
            </a:r>
            <a:r>
              <a:rPr lang="ko-KR" altLang="en-US">
                <a:solidFill>
                  <a:srgbClr val="FF0000"/>
                </a:solidFill>
              </a:rPr>
              <a:t>의 스토리지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3638BE-04D9-480C-8224-34DE488AB9A7}"/>
              </a:ext>
            </a:extLst>
          </p:cNvPr>
          <p:cNvSpPr txBox="1"/>
          <p:nvPr/>
        </p:nvSpPr>
        <p:spPr>
          <a:xfrm>
            <a:off x="3213717" y="4020946"/>
            <a:ext cx="3453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172.25.10.210</a:t>
            </a:r>
            <a:r>
              <a:rPr lang="ko-KR" altLang="en-US">
                <a:solidFill>
                  <a:srgbClr val="FF0000"/>
                </a:solidFill>
              </a:rPr>
              <a:t>의 스토리지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005D12C-D8F4-4A83-913C-AA30C4EA8599}"/>
              </a:ext>
            </a:extLst>
          </p:cNvPr>
          <p:cNvSpPr/>
          <p:nvPr/>
        </p:nvSpPr>
        <p:spPr>
          <a:xfrm>
            <a:off x="2043066" y="2894691"/>
            <a:ext cx="1170652" cy="2359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317FAF-4C8A-4F74-B9C1-28D79F403C4C}"/>
              </a:ext>
            </a:extLst>
          </p:cNvPr>
          <p:cNvSpPr txBox="1"/>
          <p:nvPr/>
        </p:nvSpPr>
        <p:spPr>
          <a:xfrm>
            <a:off x="3213717" y="2643358"/>
            <a:ext cx="3453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Datastore_kms</a:t>
            </a:r>
            <a:r>
              <a:rPr lang="ko-KR" altLang="en-US">
                <a:solidFill>
                  <a:srgbClr val="FF0000"/>
                </a:solidFill>
              </a:rPr>
              <a:t>로 이름 변경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6E05E82-7BB7-46F2-8B8C-6220F860A9D0}"/>
              </a:ext>
            </a:extLst>
          </p:cNvPr>
          <p:cNvCxnSpPr>
            <a:stCxn id="3" idx="3"/>
          </p:cNvCxnSpPr>
          <p:nvPr/>
        </p:nvCxnSpPr>
        <p:spPr>
          <a:xfrm>
            <a:off x="3213718" y="3237761"/>
            <a:ext cx="470515" cy="2798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AA0DA8A-EE1B-41EB-8038-90B179BDBF8C}"/>
              </a:ext>
            </a:extLst>
          </p:cNvPr>
          <p:cNvCxnSpPr>
            <a:stCxn id="4" idx="2"/>
            <a:endCxn id="6" idx="1"/>
          </p:cNvCxnSpPr>
          <p:nvPr/>
        </p:nvCxnSpPr>
        <p:spPr>
          <a:xfrm>
            <a:off x="2628392" y="3623570"/>
            <a:ext cx="585325" cy="5820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432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A6E7654-7215-4BFB-BDD9-431C094FE935}"/>
              </a:ext>
            </a:extLst>
          </p:cNvPr>
          <p:cNvSpPr/>
          <p:nvPr/>
        </p:nvSpPr>
        <p:spPr>
          <a:xfrm>
            <a:off x="210946" y="3733494"/>
            <a:ext cx="945025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 startAt="3"/>
            </a:pPr>
            <a:r>
              <a:rPr lang="ko-KR" altLang="en-US" sz="2000">
                <a:ea typeface="KoPub돋움체 Bold" panose="00000800000000000000"/>
              </a:rPr>
              <a:t>구축순서</a:t>
            </a:r>
            <a:endParaRPr lang="en-US" altLang="ko-KR" sz="2000">
              <a:ea typeface="KoPub돋움체 Bold" panose="00000800000000000000"/>
            </a:endParaRPr>
          </a:p>
          <a:p>
            <a:pPr marL="342900" indent="-342900">
              <a:buAutoNum type="arabicPeriod" startAt="3"/>
            </a:pPr>
            <a:endParaRPr lang="en-US" altLang="ko-KR" sz="700">
              <a:ea typeface="KoPub돋움체 Bold" panose="0000080000000000000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ACCA7E0-2165-4DE0-AA0C-0862D34E7CB1}"/>
              </a:ext>
            </a:extLst>
          </p:cNvPr>
          <p:cNvGrpSpPr/>
          <p:nvPr/>
        </p:nvGrpSpPr>
        <p:grpSpPr>
          <a:xfrm>
            <a:off x="2017521" y="3022491"/>
            <a:ext cx="7650053" cy="395698"/>
            <a:chOff x="319595" y="3421507"/>
            <a:chExt cx="7650053" cy="664221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84E52990-035F-478B-93B3-D33CF689A41D}"/>
                </a:ext>
              </a:extLst>
            </p:cNvPr>
            <p:cNvSpPr/>
            <p:nvPr/>
          </p:nvSpPr>
          <p:spPr>
            <a:xfrm>
              <a:off x="760980" y="3425885"/>
              <a:ext cx="7208668" cy="65149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vCenter Server VM </a:t>
              </a:r>
              <a:r>
                <a:rPr lang="ko-KR" altLang="en-US">
                  <a:solidFill>
                    <a:schemeClr val="tx1"/>
                  </a:solidFill>
                </a:rPr>
                <a:t>및 </a:t>
              </a:r>
              <a:r>
                <a:rPr lang="en-US" altLang="ko-KR">
                  <a:solidFill>
                    <a:schemeClr val="tx1"/>
                  </a:solidFill>
                </a:rPr>
                <a:t>Client VM </a:t>
              </a:r>
              <a:r>
                <a:rPr lang="ko-KR" altLang="en-US">
                  <a:solidFill>
                    <a:schemeClr val="tx1"/>
                  </a:solidFill>
                </a:rPr>
                <a:t>구축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828E387-0281-42AC-8B3A-AF40FB6EA656}"/>
                </a:ext>
              </a:extLst>
            </p:cNvPr>
            <p:cNvSpPr/>
            <p:nvPr/>
          </p:nvSpPr>
          <p:spPr>
            <a:xfrm>
              <a:off x="319595" y="3421507"/>
              <a:ext cx="710214" cy="664221"/>
            </a:xfrm>
            <a:prstGeom prst="roundRect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>
                  <a:solidFill>
                    <a:schemeClr val="bg1"/>
                  </a:solidFill>
                  <a:latin typeface="Arial Black" panose="020B0A04020102020204" pitchFamily="34" charset="0"/>
                  <a:cs typeface="Aharoni" panose="020B0604020202020204" pitchFamily="2" charset="-79"/>
                </a:rPr>
                <a:t>1</a:t>
              </a:r>
              <a:endParaRPr lang="ko-KR" altLang="en-US" sz="2800">
                <a:solidFill>
                  <a:schemeClr val="bg1"/>
                </a:solidFill>
                <a:latin typeface="Arial Black" panose="020B0A04020102020204" pitchFamily="34" charset="0"/>
                <a:cs typeface="Aharoni" panose="020B0604020202020204" pitchFamily="2" charset="-79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1F418A2-DECC-4FC6-8157-E1B56E3520A9}"/>
              </a:ext>
            </a:extLst>
          </p:cNvPr>
          <p:cNvGrpSpPr/>
          <p:nvPr/>
        </p:nvGrpSpPr>
        <p:grpSpPr>
          <a:xfrm>
            <a:off x="2017521" y="4500871"/>
            <a:ext cx="7650053" cy="344350"/>
            <a:chOff x="2011143" y="3124510"/>
            <a:chExt cx="7650053" cy="65586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4ED0E5CA-3DB2-401D-AB5D-F10EF919BD1C}"/>
                </a:ext>
              </a:extLst>
            </p:cNvPr>
            <p:cNvSpPr/>
            <p:nvPr/>
          </p:nvSpPr>
          <p:spPr>
            <a:xfrm>
              <a:off x="2452528" y="3124510"/>
              <a:ext cx="7208668" cy="65149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vMotion, DRS, HA, FT VM </a:t>
              </a:r>
              <a:r>
                <a:rPr lang="ko-KR" altLang="en-US">
                  <a:solidFill>
                    <a:schemeClr val="tx1"/>
                  </a:solidFill>
                </a:rPr>
                <a:t>구축 및 </a:t>
              </a:r>
              <a:r>
                <a:rPr lang="en-US" altLang="ko-KR">
                  <a:solidFill>
                    <a:schemeClr val="tx1"/>
                  </a:solidFill>
                </a:rPr>
                <a:t>VM </a:t>
              </a:r>
              <a:r>
                <a:rPr lang="ko-KR" altLang="en-US">
                  <a:solidFill>
                    <a:schemeClr val="tx1"/>
                  </a:solidFill>
                </a:rPr>
                <a:t>복제</a:t>
              </a: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33435403-14BE-4EA1-90EA-58384BC96B6D}"/>
                </a:ext>
              </a:extLst>
            </p:cNvPr>
            <p:cNvSpPr/>
            <p:nvPr/>
          </p:nvSpPr>
          <p:spPr>
            <a:xfrm>
              <a:off x="2011143" y="3128888"/>
              <a:ext cx="710214" cy="651490"/>
            </a:xfrm>
            <a:prstGeom prst="roundRect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>
                  <a:solidFill>
                    <a:schemeClr val="bg1"/>
                  </a:solidFill>
                  <a:latin typeface="Arial Black" panose="020B0A04020102020204" pitchFamily="34" charset="0"/>
                </a:rPr>
                <a:t>4</a:t>
              </a:r>
              <a:endParaRPr lang="ko-KR" altLang="en-US" sz="280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A4DAFC6-0435-42ED-BEF8-1877C3155033}"/>
              </a:ext>
            </a:extLst>
          </p:cNvPr>
          <p:cNvSpPr/>
          <p:nvPr/>
        </p:nvSpPr>
        <p:spPr>
          <a:xfrm>
            <a:off x="228671" y="577522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 startAt="4"/>
            </a:pPr>
            <a:r>
              <a:rPr lang="ko-KR" altLang="en-US">
                <a:ea typeface="KoPub돋움체 Bold" panose="00000800000000000000"/>
              </a:rPr>
              <a:t>운영 순서</a:t>
            </a:r>
            <a:endParaRPr lang="en-US" altLang="ko-KR">
              <a:ea typeface="KoPub돋움체 Bold" panose="00000800000000000000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1DC8720-694F-4966-B6B8-A546FFF409A6}"/>
              </a:ext>
            </a:extLst>
          </p:cNvPr>
          <p:cNvGrpSpPr/>
          <p:nvPr/>
        </p:nvGrpSpPr>
        <p:grpSpPr>
          <a:xfrm>
            <a:off x="1999765" y="5287479"/>
            <a:ext cx="7650053" cy="661195"/>
            <a:chOff x="1999765" y="4887984"/>
            <a:chExt cx="7650053" cy="66119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83BAC5E-66F9-4D47-A75F-AD4B4FB5D0EC}"/>
                </a:ext>
              </a:extLst>
            </p:cNvPr>
            <p:cNvGrpSpPr/>
            <p:nvPr/>
          </p:nvGrpSpPr>
          <p:grpSpPr>
            <a:xfrm>
              <a:off x="1999765" y="4887984"/>
              <a:ext cx="7650053" cy="661195"/>
              <a:chOff x="319595" y="3420679"/>
              <a:chExt cx="7650053" cy="661195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57CB9D66-4EED-444C-BC4E-B733F3DF0A00}"/>
                  </a:ext>
                </a:extLst>
              </p:cNvPr>
              <p:cNvSpPr/>
              <p:nvPr/>
            </p:nvSpPr>
            <p:spPr>
              <a:xfrm>
                <a:off x="760980" y="3425885"/>
                <a:ext cx="7208668" cy="651490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altLang="ko-KR">
                  <a:solidFill>
                    <a:schemeClr val="tx1"/>
                  </a:solidFill>
                  <a:ea typeface="KoPub돋움체 Bold" panose="00000800000000000000"/>
                </a:endParaRPr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92F23135-9140-4D3D-A035-2D08A52DBFEE}"/>
                  </a:ext>
                </a:extLst>
              </p:cNvPr>
              <p:cNvSpPr/>
              <p:nvPr/>
            </p:nvSpPr>
            <p:spPr>
              <a:xfrm>
                <a:off x="319595" y="3420679"/>
                <a:ext cx="710214" cy="661195"/>
              </a:xfrm>
              <a:prstGeom prst="roundRect">
                <a:avLst/>
              </a:prstGeom>
              <a:solidFill>
                <a:srgbClr val="C0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>
                    <a:solidFill>
                      <a:schemeClr val="bg1"/>
                    </a:solidFill>
                    <a:latin typeface="Arial Black" panose="020B0A04020102020204" pitchFamily="34" charset="0"/>
                    <a:cs typeface="Aharoni" panose="020B0604020202020204" pitchFamily="2" charset="-79"/>
                  </a:rPr>
                  <a:t>1</a:t>
                </a:r>
                <a:endParaRPr lang="ko-KR" altLang="en-US" sz="2800">
                  <a:solidFill>
                    <a:schemeClr val="bg1"/>
                  </a:solidFill>
                  <a:latin typeface="Arial Black" panose="020B0A04020102020204" pitchFamily="34" charset="0"/>
                  <a:cs typeface="Aharoni" panose="020B0604020202020204" pitchFamily="2" charset="-79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05A7399-945B-48F6-AEC5-03DCF45408B0}"/>
                </a:ext>
              </a:extLst>
            </p:cNvPr>
            <p:cNvSpPr txBox="1"/>
            <p:nvPr/>
          </p:nvSpPr>
          <p:spPr>
            <a:xfrm>
              <a:off x="2366250" y="5058147"/>
              <a:ext cx="6729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>
                  <a:ea typeface="KoPub돋움체 Bold" panose="00000800000000000000"/>
                </a:rPr>
                <a:t>호스트간 </a:t>
              </a:r>
              <a:r>
                <a:rPr lang="en-US" altLang="ko-KR">
                  <a:ea typeface="KoPub돋움체 Bold" panose="00000800000000000000"/>
                </a:rPr>
                <a:t>VM </a:t>
              </a:r>
              <a:r>
                <a:rPr lang="ko-KR" altLang="en-US">
                  <a:ea typeface="KoPub돋움체 Bold" panose="00000800000000000000"/>
                </a:rPr>
                <a:t>이동 기술</a:t>
              </a:r>
              <a:r>
                <a:rPr lang="en-US" altLang="ko-KR">
                  <a:ea typeface="KoPub돋움체 Bold" panose="00000800000000000000"/>
                </a:rPr>
                <a:t>(</a:t>
              </a:r>
              <a:r>
                <a:rPr lang="ko-KR" altLang="en-US">
                  <a:ea typeface="KoPub돋움체 Bold" panose="00000800000000000000"/>
                </a:rPr>
                <a:t>실시간 </a:t>
              </a:r>
              <a:r>
                <a:rPr lang="en-US" altLang="ko-KR">
                  <a:ea typeface="KoPub돋움체 Bold" panose="00000800000000000000"/>
                </a:rPr>
                <a:t>vMotion, </a:t>
              </a:r>
              <a:r>
                <a:rPr lang="ko-KR" altLang="en-US">
                  <a:ea typeface="KoPub돋움체 Bold" panose="00000800000000000000"/>
                </a:rPr>
                <a:t>자동 </a:t>
              </a:r>
              <a:r>
                <a:rPr lang="en-US" altLang="ko-KR">
                  <a:ea typeface="KoPub돋움체 Bold" panose="00000800000000000000"/>
                </a:rPr>
                <a:t>DRS </a:t>
              </a:r>
              <a:r>
                <a:rPr lang="ko-KR" altLang="en-US">
                  <a:ea typeface="KoPub돋움체 Bold" panose="00000800000000000000"/>
                </a:rPr>
                <a:t>운영</a:t>
              </a:r>
              <a:r>
                <a:rPr lang="en-US" altLang="ko-KR">
                  <a:ea typeface="KoPub돋움체 Bold" panose="00000800000000000000"/>
                </a:rPr>
                <a:t>)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0AC81D7-90A8-4751-9411-448CE994E7B9}"/>
              </a:ext>
            </a:extLst>
          </p:cNvPr>
          <p:cNvGrpSpPr/>
          <p:nvPr/>
        </p:nvGrpSpPr>
        <p:grpSpPr>
          <a:xfrm>
            <a:off x="1999765" y="6072207"/>
            <a:ext cx="7661431" cy="923330"/>
            <a:chOff x="1999765" y="5672712"/>
            <a:chExt cx="7661431" cy="923330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BBA38724-9E10-4F63-86B2-5952C14AA605}"/>
                </a:ext>
              </a:extLst>
            </p:cNvPr>
            <p:cNvSpPr/>
            <p:nvPr/>
          </p:nvSpPr>
          <p:spPr>
            <a:xfrm>
              <a:off x="2452528" y="5672712"/>
              <a:ext cx="7208668" cy="648804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>
                <a:solidFill>
                  <a:schemeClr val="tx1"/>
                </a:solidFill>
                <a:ea typeface="KoPub돋움체 Bold" panose="00000800000000000000"/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341AF65F-D1A5-4888-B691-AEAB43906AA7}"/>
                </a:ext>
              </a:extLst>
            </p:cNvPr>
            <p:cNvSpPr/>
            <p:nvPr/>
          </p:nvSpPr>
          <p:spPr>
            <a:xfrm>
              <a:off x="1999765" y="5675232"/>
              <a:ext cx="710214" cy="651490"/>
            </a:xfrm>
            <a:prstGeom prst="roundRect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>
                  <a:solidFill>
                    <a:schemeClr val="bg1"/>
                  </a:solidFill>
                  <a:latin typeface="Arial Black" panose="020B0A04020102020204" pitchFamily="34" charset="0"/>
                </a:rPr>
                <a:t>2</a:t>
              </a:r>
              <a:endParaRPr lang="ko-KR" altLang="en-US" sz="280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1377436-0A7D-43D5-945B-3E2A0B4128F7}"/>
                </a:ext>
              </a:extLst>
            </p:cNvPr>
            <p:cNvSpPr txBox="1"/>
            <p:nvPr/>
          </p:nvSpPr>
          <p:spPr>
            <a:xfrm>
              <a:off x="3755253" y="5672712"/>
              <a:ext cx="443883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ea typeface="KoPub돋움체 Bold" panose="00000800000000000000"/>
                </a:rPr>
                <a:t>Vmware vSphere vCenter </a:t>
              </a:r>
              <a:r>
                <a:rPr lang="ko-KR" altLang="en-US">
                  <a:ea typeface="KoPub돋움체 Bold" panose="00000800000000000000"/>
                </a:rPr>
                <a:t>재해복구 기능</a:t>
              </a:r>
              <a:r>
                <a:rPr lang="en-US" altLang="ko-KR">
                  <a:ea typeface="KoPub돋움체 Bold" panose="00000800000000000000"/>
                </a:rPr>
                <a:t>(High Availability, Fault Tolerant </a:t>
              </a:r>
              <a:r>
                <a:rPr lang="ko-KR" altLang="en-US">
                  <a:ea typeface="KoPub돋움체 Bold" panose="00000800000000000000"/>
                </a:rPr>
                <a:t>운영</a:t>
              </a:r>
              <a:r>
                <a:rPr lang="en-US" altLang="ko-KR">
                  <a:ea typeface="KoPub돋움체 Bold" panose="00000800000000000000"/>
                </a:rPr>
                <a:t>)  </a:t>
              </a:r>
            </a:p>
            <a:p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C6B39C9-C946-45E2-A7F1-89D2BAFF8C77}"/>
              </a:ext>
            </a:extLst>
          </p:cNvPr>
          <p:cNvGrpSpPr/>
          <p:nvPr/>
        </p:nvGrpSpPr>
        <p:grpSpPr>
          <a:xfrm>
            <a:off x="2017521" y="3538605"/>
            <a:ext cx="7790157" cy="369331"/>
            <a:chOff x="2011143" y="1523066"/>
            <a:chExt cx="7790157" cy="66518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349F98F-9B05-4D0D-AD72-F7897B31474B}"/>
                </a:ext>
              </a:extLst>
            </p:cNvPr>
            <p:cNvSpPr/>
            <p:nvPr/>
          </p:nvSpPr>
          <p:spPr>
            <a:xfrm>
              <a:off x="2463906" y="1534238"/>
              <a:ext cx="7208668" cy="646022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B59A618-8C3B-4193-BCD1-0C6633E5BD2E}"/>
                </a:ext>
              </a:extLst>
            </p:cNvPr>
            <p:cNvSpPr/>
            <p:nvPr/>
          </p:nvSpPr>
          <p:spPr>
            <a:xfrm>
              <a:off x="2011143" y="1536758"/>
              <a:ext cx="710214" cy="651490"/>
            </a:xfrm>
            <a:prstGeom prst="roundRect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>
                  <a:solidFill>
                    <a:schemeClr val="bg1"/>
                  </a:solidFill>
                  <a:latin typeface="Arial Black" panose="020B0A04020102020204" pitchFamily="34" charset="0"/>
                </a:rPr>
                <a:t>2</a:t>
              </a:r>
              <a:endParaRPr lang="ko-KR" altLang="en-US" sz="280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D0BBF54-6247-438C-8C48-ABADD56E1B54}"/>
                </a:ext>
              </a:extLst>
            </p:cNvPr>
            <p:cNvSpPr txBox="1"/>
            <p:nvPr/>
          </p:nvSpPr>
          <p:spPr>
            <a:xfrm>
              <a:off x="2592632" y="1523066"/>
              <a:ext cx="7208668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/>
                <a:t>vCenter Client VM</a:t>
              </a:r>
              <a:r>
                <a:rPr lang="ko-KR" altLang="en-US"/>
                <a:t>을 이용한 </a:t>
              </a:r>
              <a:r>
                <a:rPr lang="en-US" altLang="ko-KR"/>
                <a:t>ESXi </a:t>
              </a:r>
              <a:r>
                <a:rPr lang="ko-KR" altLang="en-US"/>
                <a:t>호스트 등록 및 클러스터 구성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0020929-20C7-405F-BFF4-E78C2C289332}"/>
              </a:ext>
            </a:extLst>
          </p:cNvPr>
          <p:cNvGrpSpPr/>
          <p:nvPr/>
        </p:nvGrpSpPr>
        <p:grpSpPr>
          <a:xfrm>
            <a:off x="2017521" y="4016818"/>
            <a:ext cx="7790157" cy="354573"/>
            <a:chOff x="2011143" y="2328829"/>
            <a:chExt cx="7790157" cy="65732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D0A9247C-F04F-46A8-8304-D870F0A86AD1}"/>
                </a:ext>
              </a:extLst>
            </p:cNvPr>
            <p:cNvSpPr/>
            <p:nvPr/>
          </p:nvSpPr>
          <p:spPr>
            <a:xfrm>
              <a:off x="2463905" y="2334659"/>
              <a:ext cx="7208668" cy="65149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552FA2D-CE39-46BE-AB17-FE075550A82D}"/>
                </a:ext>
              </a:extLst>
            </p:cNvPr>
            <p:cNvSpPr/>
            <p:nvPr/>
          </p:nvSpPr>
          <p:spPr>
            <a:xfrm>
              <a:off x="2011143" y="2328829"/>
              <a:ext cx="710214" cy="651490"/>
            </a:xfrm>
            <a:prstGeom prst="roundRect">
              <a:avLst/>
            </a:prstGeom>
            <a:solidFill>
              <a:srgbClr val="0070C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>
                  <a:solidFill>
                    <a:schemeClr val="bg1"/>
                  </a:solidFill>
                  <a:latin typeface="Arial Black" panose="020B0A04020102020204" pitchFamily="34" charset="0"/>
                </a:rPr>
                <a:t>3</a:t>
              </a:r>
              <a:endParaRPr lang="ko-KR" altLang="en-US" sz="280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DCA528E-0AE9-4E0C-9E48-F8CC31DC89F2}"/>
                </a:ext>
              </a:extLst>
            </p:cNvPr>
            <p:cNvSpPr txBox="1"/>
            <p:nvPr/>
          </p:nvSpPr>
          <p:spPr>
            <a:xfrm>
              <a:off x="2592632" y="2342123"/>
              <a:ext cx="7208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/>
                <a:t>ISCSi </a:t>
              </a:r>
              <a:r>
                <a:rPr lang="ko-KR" altLang="en-US"/>
                <a:t>서버에 각 조 </a:t>
              </a:r>
              <a:r>
                <a:rPr lang="en-US" altLang="ko-KR"/>
                <a:t>ISCSi </a:t>
              </a:r>
              <a:r>
                <a:rPr lang="ko-KR" altLang="en-US"/>
                <a:t>공유 스토리지 구축 및 호스트 연결</a:t>
              </a: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7ECABEB-CAA5-4BF0-9364-BB882C5C65F8}"/>
              </a:ext>
            </a:extLst>
          </p:cNvPr>
          <p:cNvSpPr/>
          <p:nvPr/>
        </p:nvSpPr>
        <p:spPr>
          <a:xfrm>
            <a:off x="129257" y="78893"/>
            <a:ext cx="11933485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/>
              <a:t>VMware vSphere vCenter </a:t>
            </a:r>
            <a:r>
              <a:rPr lang="ko-KR" altLang="en-US" sz="2000" b="1"/>
              <a:t>프라이빗 클라우드 구축 및 운영</a:t>
            </a:r>
            <a:endParaRPr lang="en-US" altLang="ko-KR" sz="2000" b="1"/>
          </a:p>
          <a:p>
            <a:pPr algn="ctr"/>
            <a:endParaRPr lang="en-US" altLang="ko-KR" sz="2000">
              <a:ea typeface="KoPub돋움체 Bold" panose="00000800000000000000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2000">
                <a:ea typeface="KoPub돋움체 Bold" panose="00000800000000000000"/>
              </a:rPr>
              <a:t>구축 개요</a:t>
            </a:r>
            <a:endParaRPr lang="en-US" altLang="ko-KR" sz="2000">
              <a:ea typeface="KoPub돋움체 Bold" panose="00000800000000000000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700">
              <a:ea typeface="KoPub돋움체 Bold" panose="00000800000000000000"/>
            </a:endParaRPr>
          </a:p>
          <a:p>
            <a:r>
              <a:rPr lang="en-US" altLang="ko-KR">
                <a:ea typeface="KoPub돋움체 Bold" panose="00000800000000000000"/>
              </a:rPr>
              <a:t>  </a:t>
            </a:r>
            <a:r>
              <a:rPr lang="ko-KR" altLang="en-US">
                <a:latin typeface="+mn-ea"/>
              </a:rPr>
              <a:t>클라우드 인프라 서비스 구축 서비스인 </a:t>
            </a:r>
            <a:r>
              <a:rPr lang="en-US" altLang="ko-KR">
                <a:latin typeface="+mn-ea"/>
              </a:rPr>
              <a:t>Vmware vSphere vCenter </a:t>
            </a:r>
            <a:r>
              <a:rPr lang="ko-KR" altLang="en-US">
                <a:latin typeface="+mn-ea"/>
              </a:rPr>
              <a:t>사용하여</a:t>
            </a:r>
            <a:r>
              <a:rPr lang="en-US" altLang="ko-KR">
                <a:latin typeface="+mn-ea"/>
              </a:rPr>
              <a:t> </a:t>
            </a:r>
          </a:p>
          <a:p>
            <a:r>
              <a:rPr lang="ko-KR" altLang="en-US">
                <a:latin typeface="+mn-ea"/>
              </a:rPr>
              <a:t>  프라이빗 클라우드 서비스 체제를 구축하고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운영할 수 있도록 함</a:t>
            </a:r>
            <a:endParaRPr lang="en-US" altLang="ko-KR">
              <a:latin typeface="+mn-ea"/>
            </a:endParaRPr>
          </a:p>
          <a:p>
            <a:r>
              <a:rPr lang="en-US" altLang="ko-KR">
                <a:ea typeface="KoPub돋움체 Bold" panose="00000800000000000000"/>
              </a:rPr>
              <a:t>    </a:t>
            </a:r>
          </a:p>
          <a:p>
            <a:pPr marL="342900" indent="-342900">
              <a:buAutoNum type="arabicPeriod" startAt="2"/>
            </a:pPr>
            <a:r>
              <a:rPr lang="ko-KR" altLang="en-US" sz="2000">
                <a:ea typeface="KoPub돋움체 Bold" panose="00000800000000000000"/>
              </a:rPr>
              <a:t>목적</a:t>
            </a:r>
            <a:endParaRPr lang="en-US" altLang="ko-KR" sz="2000">
              <a:ea typeface="KoPub돋움체 Bold" panose="00000800000000000000"/>
            </a:endParaRPr>
          </a:p>
          <a:p>
            <a:pPr marL="342900" indent="-342900">
              <a:buAutoNum type="arabicPeriod" startAt="2"/>
            </a:pPr>
            <a:endParaRPr lang="en-US" altLang="ko-KR" sz="700">
              <a:solidFill>
                <a:prstClr val="black"/>
              </a:solidFill>
              <a:ea typeface="KoPub돋움체 Bold" panose="00000800000000000000"/>
            </a:endParaRPr>
          </a:p>
          <a:p>
            <a:pPr lvl="0"/>
            <a:r>
              <a:rPr lang="en-US" altLang="ko-KR">
                <a:solidFill>
                  <a:prstClr val="black"/>
                </a:solidFill>
                <a:ea typeface="KoPub돋움체 Bold" panose="00000800000000000000"/>
              </a:rPr>
              <a:t>  VMware </a:t>
            </a:r>
            <a:r>
              <a:rPr lang="ko-KR" altLang="en-US">
                <a:solidFill>
                  <a:prstClr val="black"/>
                </a:solidFill>
                <a:latin typeface="+mn-ea"/>
              </a:rPr>
              <a:t>사용하여 소규모 </a:t>
            </a:r>
            <a:r>
              <a:rPr lang="en-US" altLang="ko-KR">
                <a:solidFill>
                  <a:prstClr val="black"/>
                </a:solidFill>
                <a:latin typeface="+mn-ea"/>
              </a:rPr>
              <a:t>/ </a:t>
            </a:r>
            <a:r>
              <a:rPr lang="ko-KR" altLang="en-US">
                <a:solidFill>
                  <a:prstClr val="black"/>
                </a:solidFill>
                <a:latin typeface="+mn-ea"/>
              </a:rPr>
              <a:t>훈련용 프라이빗 클라우드 서비스 망을 설계하고</a:t>
            </a:r>
            <a:r>
              <a:rPr lang="en-US" altLang="ko-KR">
                <a:solidFill>
                  <a:prstClr val="black"/>
                </a:solidFill>
                <a:latin typeface="+mn-ea"/>
              </a:rPr>
              <a:t>, </a:t>
            </a:r>
          </a:p>
          <a:p>
            <a:pPr lvl="0"/>
            <a:r>
              <a:rPr lang="ko-KR" altLang="en-US">
                <a:solidFill>
                  <a:prstClr val="black"/>
                </a:solidFill>
                <a:latin typeface="+mn-ea"/>
              </a:rPr>
              <a:t>  구축하며 운영할 수 있는 기량을 습득하고자함</a:t>
            </a:r>
            <a:endParaRPr lang="en-US" altLang="ko-KR">
              <a:solidFill>
                <a:prstClr val="black"/>
              </a:solidFill>
              <a:latin typeface="+mn-ea"/>
            </a:endParaRPr>
          </a:p>
          <a:p>
            <a:endParaRPr lang="en-US" altLang="ko-KR">
              <a:ea typeface="KoPub돋움체 Bold" panose="00000800000000000000"/>
            </a:endParaRPr>
          </a:p>
          <a:p>
            <a:endParaRPr lang="en-US" altLang="ko-KR">
              <a:ea typeface="KoPub돋움체 Bold" panose="00000800000000000000"/>
            </a:endParaRPr>
          </a:p>
          <a:p>
            <a:endParaRPr lang="en-US" altLang="ko-KR" dirty="0">
              <a:ea typeface="KoPub돋움체 Bold" panose="000008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4157055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1BB833C-99AD-4F6D-B037-6AFDE0401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4097" y="-49630"/>
            <a:ext cx="12192000" cy="65405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1FCFDE9-29FF-4D30-94EC-952E50D59E59}"/>
              </a:ext>
            </a:extLst>
          </p:cNvPr>
          <p:cNvSpPr/>
          <p:nvPr/>
        </p:nvSpPr>
        <p:spPr>
          <a:xfrm>
            <a:off x="2069698" y="2130639"/>
            <a:ext cx="1499124" cy="26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0681CCE-5708-4E07-8CC8-4737FDBB2BBE}"/>
              </a:ext>
            </a:extLst>
          </p:cNvPr>
          <p:cNvGrpSpPr/>
          <p:nvPr/>
        </p:nvGrpSpPr>
        <p:grpSpPr>
          <a:xfrm>
            <a:off x="3701988" y="158750"/>
            <a:ext cx="12192000" cy="6540500"/>
            <a:chOff x="0" y="158750"/>
            <a:chExt cx="12192000" cy="65405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00BAA63-1778-40C5-B668-10D64A4CB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58750"/>
              <a:ext cx="12192000" cy="654050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17125D8-76D4-4F33-BC3F-164EF2E4C56A}"/>
                </a:ext>
              </a:extLst>
            </p:cNvPr>
            <p:cNvSpPr/>
            <p:nvPr/>
          </p:nvSpPr>
          <p:spPr>
            <a:xfrm>
              <a:off x="5212579" y="2535500"/>
              <a:ext cx="1499124" cy="26633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FFDE454-413B-40D7-BC7A-1813DE6DA8AC}"/>
              </a:ext>
            </a:extLst>
          </p:cNvPr>
          <p:cNvGrpSpPr/>
          <p:nvPr/>
        </p:nvGrpSpPr>
        <p:grpSpPr>
          <a:xfrm>
            <a:off x="2842491" y="3147555"/>
            <a:ext cx="9906000" cy="3551695"/>
            <a:chOff x="1447800" y="3147555"/>
            <a:chExt cx="9906000" cy="355169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5A34987-62C0-4776-A3C8-DEDD25CA3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800" y="3147555"/>
              <a:ext cx="9906000" cy="3551695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DD9A11C-9735-4419-9951-A3F963E425EF}"/>
                </a:ext>
              </a:extLst>
            </p:cNvPr>
            <p:cNvSpPr/>
            <p:nvPr/>
          </p:nvSpPr>
          <p:spPr>
            <a:xfrm>
              <a:off x="4736328" y="5991226"/>
              <a:ext cx="5817371" cy="2777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671C7F0-62C8-43BF-9B1A-79D849A9B025}"/>
              </a:ext>
            </a:extLst>
          </p:cNvPr>
          <p:cNvSpPr txBox="1"/>
          <p:nvPr/>
        </p:nvSpPr>
        <p:spPr>
          <a:xfrm>
            <a:off x="-1148178" y="2894121"/>
            <a:ext cx="6090081" cy="1477328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복제 이유</a:t>
            </a:r>
            <a:endParaRPr lang="en-US" altLang="ko-KR">
              <a:solidFill>
                <a:srgbClr val="FF0000"/>
              </a:solidFill>
            </a:endParaRPr>
          </a:p>
          <a:p>
            <a:r>
              <a:rPr lang="en-US" altLang="ko-KR">
                <a:solidFill>
                  <a:srgbClr val="FF0000"/>
                </a:solidFill>
              </a:rPr>
              <a:t>- </a:t>
            </a:r>
            <a:r>
              <a:rPr lang="ko-KR" altLang="en-US">
                <a:solidFill>
                  <a:srgbClr val="FF0000"/>
                </a:solidFill>
              </a:rPr>
              <a:t>마이그레이션하면</a:t>
            </a:r>
            <a:r>
              <a:rPr lang="en-US" altLang="ko-KR">
                <a:solidFill>
                  <a:srgbClr val="FF0000"/>
                </a:solidFill>
              </a:rPr>
              <a:t> </a:t>
            </a:r>
            <a:r>
              <a:rPr lang="ko-KR" altLang="en-US">
                <a:solidFill>
                  <a:srgbClr val="FF0000"/>
                </a:solidFill>
              </a:rPr>
              <a:t>원본이 공용 스토리지로 옮겨짐</a:t>
            </a:r>
            <a:r>
              <a:rPr lang="en-US" altLang="ko-KR">
                <a:solidFill>
                  <a:srgbClr val="FF0000"/>
                </a:solidFill>
              </a:rPr>
              <a:t>.</a:t>
            </a:r>
            <a:r>
              <a:rPr lang="ko-KR" altLang="en-US">
                <a:solidFill>
                  <a:srgbClr val="FF0000"/>
                </a:solidFill>
              </a:rPr>
              <a:t> </a:t>
            </a:r>
            <a:endParaRPr lang="en-US" altLang="ko-KR">
              <a:solidFill>
                <a:srgbClr val="FF0000"/>
              </a:solidFill>
            </a:endParaRPr>
          </a:p>
          <a:p>
            <a:r>
              <a:rPr lang="en-US" altLang="ko-KR">
                <a:solidFill>
                  <a:srgbClr val="FF0000"/>
                </a:solidFill>
              </a:rPr>
              <a:t>-</a:t>
            </a:r>
            <a:r>
              <a:rPr lang="ko-KR" altLang="en-US">
                <a:solidFill>
                  <a:srgbClr val="FF0000"/>
                </a:solidFill>
              </a:rPr>
              <a:t> 공용 스토리지의 변경</a:t>
            </a:r>
            <a:r>
              <a:rPr lang="en-US" altLang="ko-KR">
                <a:solidFill>
                  <a:srgbClr val="FF0000"/>
                </a:solidFill>
              </a:rPr>
              <a:t>, </a:t>
            </a:r>
            <a:r>
              <a:rPr lang="ko-KR" altLang="en-US">
                <a:solidFill>
                  <a:srgbClr val="FF0000"/>
                </a:solidFill>
              </a:rPr>
              <a:t>해제로 인해 </a:t>
            </a:r>
            <a:r>
              <a:rPr lang="en-US" altLang="ko-KR">
                <a:solidFill>
                  <a:srgbClr val="FF0000"/>
                </a:solidFill>
              </a:rPr>
              <a:t>VM </a:t>
            </a:r>
            <a:r>
              <a:rPr lang="ko-KR" altLang="en-US">
                <a:solidFill>
                  <a:srgbClr val="FF0000"/>
                </a:solidFill>
              </a:rPr>
              <a:t>유실 시 복구를 할 수 없으므로</a:t>
            </a:r>
            <a:r>
              <a:rPr lang="en-US" altLang="ko-KR">
                <a:solidFill>
                  <a:srgbClr val="FF0000"/>
                </a:solidFill>
              </a:rPr>
              <a:t> </a:t>
            </a:r>
            <a:r>
              <a:rPr lang="ko-KR" altLang="en-US">
                <a:solidFill>
                  <a:srgbClr val="FF0000"/>
                </a:solidFill>
              </a:rPr>
              <a:t>원본과 똑같은 </a:t>
            </a:r>
            <a:r>
              <a:rPr lang="en-US" altLang="ko-KR">
                <a:solidFill>
                  <a:srgbClr val="FF0000"/>
                </a:solidFill>
              </a:rPr>
              <a:t>VM</a:t>
            </a:r>
            <a:r>
              <a:rPr lang="ko-KR" altLang="en-US">
                <a:solidFill>
                  <a:srgbClr val="FF0000"/>
                </a:solidFill>
              </a:rPr>
              <a:t>을 공용</a:t>
            </a:r>
            <a:r>
              <a:rPr lang="en-US" altLang="ko-KR">
                <a:solidFill>
                  <a:srgbClr val="FF0000"/>
                </a:solidFill>
              </a:rPr>
              <a:t> iSCSI</a:t>
            </a:r>
            <a:r>
              <a:rPr lang="ko-KR" altLang="en-US">
                <a:solidFill>
                  <a:srgbClr val="FF0000"/>
                </a:solidFill>
              </a:rPr>
              <a:t>로 옮기고</a:t>
            </a:r>
            <a:r>
              <a:rPr lang="en-US" altLang="ko-KR">
                <a:solidFill>
                  <a:srgbClr val="FF0000"/>
                </a:solidFill>
              </a:rPr>
              <a:t> </a:t>
            </a:r>
            <a:r>
              <a:rPr lang="ko-KR" altLang="en-US">
                <a:solidFill>
                  <a:srgbClr val="FF0000"/>
                </a:solidFill>
              </a:rPr>
              <a:t>원본은 백업 목적으로 남겨둔다</a:t>
            </a:r>
            <a:r>
              <a:rPr lang="en-US" altLang="ko-KR">
                <a:solidFill>
                  <a:srgbClr val="FF0000"/>
                </a:solidFill>
              </a:rPr>
              <a:t>.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87D7B00-C84F-4CA4-A9DD-F23037890BE0}"/>
              </a:ext>
            </a:extLst>
          </p:cNvPr>
          <p:cNvCxnSpPr>
            <a:cxnSpLocks/>
          </p:cNvCxnSpPr>
          <p:nvPr/>
        </p:nvCxnSpPr>
        <p:spPr>
          <a:xfrm>
            <a:off x="3568822" y="2273041"/>
            <a:ext cx="5224196" cy="40550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630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C7A6C02-71D2-42D4-95DB-188A1337A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20DFC24-BD6D-44E7-8F65-35BA82729066}"/>
              </a:ext>
            </a:extLst>
          </p:cNvPr>
          <p:cNvSpPr/>
          <p:nvPr/>
        </p:nvSpPr>
        <p:spPr>
          <a:xfrm>
            <a:off x="1568387" y="3943351"/>
            <a:ext cx="1946338" cy="2799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E524A9-9BE1-4605-926D-267C84BED42B}"/>
              </a:ext>
            </a:extLst>
          </p:cNvPr>
          <p:cNvSpPr txBox="1"/>
          <p:nvPr/>
        </p:nvSpPr>
        <p:spPr>
          <a:xfrm>
            <a:off x="3644653" y="3841720"/>
            <a:ext cx="6575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원본을 복제했기 때문에</a:t>
            </a:r>
            <a:endParaRPr lang="en-US" altLang="ko-KR">
              <a:solidFill>
                <a:srgbClr val="FF0000"/>
              </a:solidFill>
            </a:endParaRPr>
          </a:p>
          <a:p>
            <a:r>
              <a:rPr lang="ko-KR" altLang="en-US">
                <a:solidFill>
                  <a:srgbClr val="FF0000"/>
                </a:solidFill>
              </a:rPr>
              <a:t>기존 데이터스토어가 묶여 있으므로</a:t>
            </a:r>
            <a:endParaRPr lang="en-US" altLang="ko-KR">
              <a:solidFill>
                <a:srgbClr val="FF0000"/>
              </a:solidFill>
            </a:endParaRPr>
          </a:p>
          <a:p>
            <a:r>
              <a:rPr lang="en-US" altLang="ko-KR">
                <a:solidFill>
                  <a:srgbClr val="FF0000"/>
                </a:solidFill>
              </a:rPr>
              <a:t>(</a:t>
            </a:r>
            <a:r>
              <a:rPr lang="ko-KR" altLang="en-US">
                <a:solidFill>
                  <a:srgbClr val="FF0000"/>
                </a:solidFill>
              </a:rPr>
              <a:t>공용이 아닌 호스트에 종속된 스토리지</a:t>
            </a:r>
            <a:r>
              <a:rPr lang="en-US" altLang="ko-KR">
                <a:solidFill>
                  <a:srgbClr val="FF0000"/>
                </a:solidFill>
              </a:rPr>
              <a:t>)</a:t>
            </a:r>
          </a:p>
          <a:p>
            <a:r>
              <a:rPr lang="ko-KR" altLang="en-US">
                <a:solidFill>
                  <a:srgbClr val="FF0000"/>
                </a:solidFill>
              </a:rPr>
              <a:t>이를 해제해줘야 마이그레이션이 가능하다</a:t>
            </a:r>
            <a:r>
              <a:rPr lang="en-US" altLang="ko-KR">
                <a:solidFill>
                  <a:srgbClr val="FF0000"/>
                </a:solidFill>
              </a:rPr>
              <a:t>.</a:t>
            </a:r>
          </a:p>
          <a:p>
            <a:endParaRPr lang="en-US" altLang="ko-KR">
              <a:solidFill>
                <a:srgbClr val="FF0000"/>
              </a:solidFill>
            </a:endParaRPr>
          </a:p>
          <a:p>
            <a:r>
              <a:rPr lang="en-US" altLang="ko-KR">
                <a:solidFill>
                  <a:srgbClr val="FF0000"/>
                </a:solidFill>
              </a:rPr>
              <a:t>HA,</a:t>
            </a:r>
            <a:r>
              <a:rPr lang="ko-KR" altLang="en-US">
                <a:solidFill>
                  <a:srgbClr val="FF0000"/>
                </a:solidFill>
              </a:rPr>
              <a:t> </a:t>
            </a:r>
            <a:r>
              <a:rPr lang="en-US" altLang="ko-KR">
                <a:solidFill>
                  <a:srgbClr val="FF0000"/>
                </a:solidFill>
              </a:rPr>
              <a:t>FT</a:t>
            </a:r>
            <a:r>
              <a:rPr lang="ko-KR" altLang="en-US">
                <a:solidFill>
                  <a:srgbClr val="FF0000"/>
                </a:solidFill>
              </a:rPr>
              <a:t>와 같은 마이그레이션 기능을 활용하기 위해서는</a:t>
            </a:r>
            <a:endParaRPr lang="en-US" altLang="ko-KR">
              <a:solidFill>
                <a:srgbClr val="FF0000"/>
              </a:solidFill>
            </a:endParaRPr>
          </a:p>
          <a:p>
            <a:r>
              <a:rPr lang="ko-KR" altLang="en-US">
                <a:solidFill>
                  <a:srgbClr val="FF0000"/>
                </a:solidFill>
              </a:rPr>
              <a:t>데이터스토어가 어느 호스트에 종속이 되어있으면 안된다</a:t>
            </a:r>
            <a:r>
              <a:rPr lang="en-US" altLang="ko-KR">
                <a:solidFill>
                  <a:srgbClr val="FF0000"/>
                </a:solidFill>
              </a:rPr>
              <a:t>.</a:t>
            </a:r>
          </a:p>
          <a:p>
            <a:r>
              <a:rPr lang="ko-KR" altLang="en-US">
                <a:solidFill>
                  <a:srgbClr val="FF0000"/>
                </a:solidFill>
              </a:rPr>
              <a:t>반드시</a:t>
            </a:r>
            <a:r>
              <a:rPr lang="en-US" altLang="ko-KR">
                <a:solidFill>
                  <a:srgbClr val="FF0000"/>
                </a:solidFill>
              </a:rPr>
              <a:t>, </a:t>
            </a:r>
            <a:r>
              <a:rPr lang="ko-KR" altLang="en-US">
                <a:solidFill>
                  <a:srgbClr val="FF0000"/>
                </a:solidFill>
              </a:rPr>
              <a:t>독립적인 데이터스토어만 마이그레이션이 가능하다</a:t>
            </a:r>
            <a:r>
              <a:rPr lang="en-US" altLang="ko-KR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B85BBE-6D2C-4469-95CB-FD12FDB6D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089" y="0"/>
            <a:ext cx="5204911" cy="4092295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41BA423-B5C5-4375-AD10-FDFC1010EBD4}"/>
              </a:ext>
            </a:extLst>
          </p:cNvPr>
          <p:cNvCxnSpPr>
            <a:stCxn id="3" idx="3"/>
          </p:cNvCxnSpPr>
          <p:nvPr/>
        </p:nvCxnSpPr>
        <p:spPr>
          <a:xfrm flipV="1">
            <a:off x="3514725" y="2062264"/>
            <a:ext cx="3417764" cy="20210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564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6F8CF36-1A4C-4D37-991F-397544542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004DEA6-9CB2-4EC7-8989-8D7C1E986EA9}"/>
              </a:ext>
            </a:extLst>
          </p:cNvPr>
          <p:cNvSpPr/>
          <p:nvPr/>
        </p:nvSpPr>
        <p:spPr>
          <a:xfrm>
            <a:off x="2006537" y="2619375"/>
            <a:ext cx="9966388" cy="361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A89798-E424-42AC-9244-18749DF6CD2E}"/>
              </a:ext>
            </a:extLst>
          </p:cNvPr>
          <p:cNvSpPr txBox="1"/>
          <p:nvPr/>
        </p:nvSpPr>
        <p:spPr>
          <a:xfrm>
            <a:off x="2131658" y="3120509"/>
            <a:ext cx="6886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이 스토리지는 다른 호스트도 인식할 수 있는</a:t>
            </a:r>
            <a:endParaRPr lang="en-US" altLang="ko-KR">
              <a:solidFill>
                <a:srgbClr val="FF0000"/>
              </a:solidFill>
            </a:endParaRPr>
          </a:p>
          <a:p>
            <a:r>
              <a:rPr lang="ko-KR" altLang="en-US">
                <a:solidFill>
                  <a:srgbClr val="FF0000"/>
                </a:solidFill>
              </a:rPr>
              <a:t>공용 스토리지이다</a:t>
            </a:r>
            <a:r>
              <a:rPr lang="en-US" altLang="ko-KR">
                <a:solidFill>
                  <a:srgbClr val="FF0000"/>
                </a:solidFill>
              </a:rPr>
              <a:t>.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66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6523F78-078E-4750-A489-389C0829B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9358"/>
            <a:ext cx="7872142" cy="14250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E2297C-D828-493E-8620-C612FF425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50803"/>
            <a:ext cx="7209145" cy="25071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4A7A981-73C9-4679-AABB-F0E074B1DC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303" y="0"/>
            <a:ext cx="7117697" cy="35359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FA4ED0-DDCF-4CC8-B321-3F007A2416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005" y="1129748"/>
            <a:ext cx="5707875" cy="14022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3352FC-44AA-41E4-B665-51091EB60625}"/>
              </a:ext>
            </a:extLst>
          </p:cNvPr>
          <p:cNvSpPr txBox="1"/>
          <p:nvPr/>
        </p:nvSpPr>
        <p:spPr>
          <a:xfrm>
            <a:off x="768485" y="321013"/>
            <a:ext cx="192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</a:t>
            </a:r>
            <a:r>
              <a:rPr lang="ko-KR" altLang="en-US"/>
              <a:t>마이그레이션</a:t>
            </a:r>
            <a:r>
              <a:rPr lang="en-US" altLang="ko-KR"/>
              <a:t>&gt;</a:t>
            </a:r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215A55B-600F-4C27-8D0F-F3020B8336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175" y="3651889"/>
            <a:ext cx="6325148" cy="241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31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5D9C422-0660-4A37-9E5C-6F6591928622}"/>
              </a:ext>
            </a:extLst>
          </p:cNvPr>
          <p:cNvSpPr/>
          <p:nvPr/>
        </p:nvSpPr>
        <p:spPr>
          <a:xfrm>
            <a:off x="195309" y="674703"/>
            <a:ext cx="11452194" cy="605457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3360E0-80ED-4DD6-A7D9-22349E259261}"/>
              </a:ext>
            </a:extLst>
          </p:cNvPr>
          <p:cNvSpPr txBox="1"/>
          <p:nvPr/>
        </p:nvSpPr>
        <p:spPr>
          <a:xfrm>
            <a:off x="5353235" y="155359"/>
            <a:ext cx="2414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클러스트 </a:t>
            </a: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A908FF6-2483-49A7-A355-AF098B9E86CD}"/>
              </a:ext>
            </a:extLst>
          </p:cNvPr>
          <p:cNvSpPr/>
          <p:nvPr/>
        </p:nvSpPr>
        <p:spPr>
          <a:xfrm>
            <a:off x="1839762" y="1288651"/>
            <a:ext cx="1929010" cy="233807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3FF12EE-C0B2-4114-B3D5-025715657759}"/>
              </a:ext>
            </a:extLst>
          </p:cNvPr>
          <p:cNvCxnSpPr>
            <a:cxnSpLocks/>
          </p:cNvCxnSpPr>
          <p:nvPr/>
        </p:nvCxnSpPr>
        <p:spPr>
          <a:xfrm>
            <a:off x="1833439" y="2880998"/>
            <a:ext cx="193533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E52597F-F5CE-47EB-8DB4-F24D31D8EA27}"/>
              </a:ext>
            </a:extLst>
          </p:cNvPr>
          <p:cNvSpPr txBox="1"/>
          <p:nvPr/>
        </p:nvSpPr>
        <p:spPr>
          <a:xfrm>
            <a:off x="2348343" y="1424152"/>
            <a:ext cx="97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ESXi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B1A98-E018-435F-9835-D5E1D305C63F}"/>
              </a:ext>
            </a:extLst>
          </p:cNvPr>
          <p:cNvSpPr txBox="1"/>
          <p:nvPr/>
        </p:nvSpPr>
        <p:spPr>
          <a:xfrm>
            <a:off x="1967342" y="2911323"/>
            <a:ext cx="1738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데이터 스토어</a:t>
            </a:r>
            <a:endParaRPr lang="en-US" altLang="ko-KR"/>
          </a:p>
          <a:p>
            <a:pPr algn="ctr"/>
            <a:r>
              <a:rPr lang="en-US" altLang="ko-KR"/>
              <a:t>(.iso)</a:t>
            </a: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0B5B719-AFB7-46F8-A4E1-E9CA892BA438}"/>
              </a:ext>
            </a:extLst>
          </p:cNvPr>
          <p:cNvSpPr/>
          <p:nvPr/>
        </p:nvSpPr>
        <p:spPr>
          <a:xfrm>
            <a:off x="2481507" y="2301677"/>
            <a:ext cx="710215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VM</a:t>
            </a: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8FE8037-382E-477D-8F7F-182A500B0CCB}"/>
              </a:ext>
            </a:extLst>
          </p:cNvPr>
          <p:cNvGrpSpPr/>
          <p:nvPr/>
        </p:nvGrpSpPr>
        <p:grpSpPr>
          <a:xfrm>
            <a:off x="5043036" y="1288651"/>
            <a:ext cx="1935333" cy="2338072"/>
            <a:chOff x="1624614" y="1257385"/>
            <a:chExt cx="1935333" cy="233807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08447FBA-6AA1-464E-BDB4-3071A0D66D7C}"/>
                </a:ext>
              </a:extLst>
            </p:cNvPr>
            <p:cNvSpPr/>
            <p:nvPr/>
          </p:nvSpPr>
          <p:spPr>
            <a:xfrm>
              <a:off x="1630937" y="1257385"/>
              <a:ext cx="1929010" cy="2338072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CF035364-B056-4131-B6B2-2474E23A197A}"/>
                </a:ext>
              </a:extLst>
            </p:cNvPr>
            <p:cNvCxnSpPr>
              <a:cxnSpLocks/>
            </p:cNvCxnSpPr>
            <p:nvPr/>
          </p:nvCxnSpPr>
          <p:spPr>
            <a:xfrm>
              <a:off x="1624614" y="2849732"/>
              <a:ext cx="193533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4CF465E-790A-4FFA-8EF2-33F0EA164F73}"/>
                </a:ext>
              </a:extLst>
            </p:cNvPr>
            <p:cNvSpPr txBox="1"/>
            <p:nvPr/>
          </p:nvSpPr>
          <p:spPr>
            <a:xfrm>
              <a:off x="2139518" y="1392886"/>
              <a:ext cx="9765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/>
                <a:t>ESXi</a:t>
              </a:r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0065E78-028F-447B-9A0C-DE885F6724F0}"/>
                </a:ext>
              </a:extLst>
            </p:cNvPr>
            <p:cNvSpPr txBox="1"/>
            <p:nvPr/>
          </p:nvSpPr>
          <p:spPr>
            <a:xfrm>
              <a:off x="1758517" y="2880057"/>
              <a:ext cx="17385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데이터 스토어</a:t>
              </a:r>
              <a:endParaRPr lang="en-US" altLang="ko-KR"/>
            </a:p>
            <a:p>
              <a:pPr algn="ctr"/>
              <a:r>
                <a:rPr lang="en-US" altLang="ko-KR"/>
                <a:t>(.iso)</a:t>
              </a:r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C7AB3B5-42EB-42DF-841C-1A1A0D020BAB}"/>
                </a:ext>
              </a:extLst>
            </p:cNvPr>
            <p:cNvSpPr/>
            <p:nvPr/>
          </p:nvSpPr>
          <p:spPr>
            <a:xfrm>
              <a:off x="2272682" y="2270411"/>
              <a:ext cx="710215" cy="3693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VM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72E6BAD-081F-4650-9681-FC1E18B5C928}"/>
              </a:ext>
            </a:extLst>
          </p:cNvPr>
          <p:cNvGrpSpPr/>
          <p:nvPr/>
        </p:nvGrpSpPr>
        <p:grpSpPr>
          <a:xfrm>
            <a:off x="8260468" y="1288651"/>
            <a:ext cx="1935333" cy="2338072"/>
            <a:chOff x="1624614" y="1257385"/>
            <a:chExt cx="1935333" cy="2338072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284ED7CC-7CA6-4876-B88A-AEDF3B1F35A9}"/>
                </a:ext>
              </a:extLst>
            </p:cNvPr>
            <p:cNvSpPr/>
            <p:nvPr/>
          </p:nvSpPr>
          <p:spPr>
            <a:xfrm>
              <a:off x="1630937" y="1257385"/>
              <a:ext cx="1929010" cy="2338072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3F76039-43D4-4DB1-9846-B3EC0DC2E3FD}"/>
                </a:ext>
              </a:extLst>
            </p:cNvPr>
            <p:cNvCxnSpPr>
              <a:cxnSpLocks/>
            </p:cNvCxnSpPr>
            <p:nvPr/>
          </p:nvCxnSpPr>
          <p:spPr>
            <a:xfrm>
              <a:off x="1624614" y="2849732"/>
              <a:ext cx="193533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2BD1D0E-30C4-41FD-868E-03FFB0D66D98}"/>
                </a:ext>
              </a:extLst>
            </p:cNvPr>
            <p:cNvSpPr txBox="1"/>
            <p:nvPr/>
          </p:nvSpPr>
          <p:spPr>
            <a:xfrm>
              <a:off x="2139518" y="1392886"/>
              <a:ext cx="9765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/>
                <a:t>ESXi</a:t>
              </a:r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31FD190-38DB-4533-AAC5-E7CA8FBC4FE3}"/>
                </a:ext>
              </a:extLst>
            </p:cNvPr>
            <p:cNvSpPr txBox="1"/>
            <p:nvPr/>
          </p:nvSpPr>
          <p:spPr>
            <a:xfrm>
              <a:off x="1758517" y="2880057"/>
              <a:ext cx="17385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데이터 스토어</a:t>
              </a:r>
              <a:endParaRPr lang="en-US" altLang="ko-KR"/>
            </a:p>
            <a:p>
              <a:pPr algn="ctr"/>
              <a:r>
                <a:rPr lang="en-US" altLang="ko-KR"/>
                <a:t>(.iso)</a:t>
              </a:r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BDB1E1E-C4E6-4E4F-BC7E-889F1FE8133E}"/>
                </a:ext>
              </a:extLst>
            </p:cNvPr>
            <p:cNvSpPr/>
            <p:nvPr/>
          </p:nvSpPr>
          <p:spPr>
            <a:xfrm>
              <a:off x="2272682" y="2270411"/>
              <a:ext cx="710215" cy="36933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VM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5ADEDF93-1909-411B-AE23-6932EA25FC4D}"/>
              </a:ext>
            </a:extLst>
          </p:cNvPr>
          <p:cNvGrpSpPr/>
          <p:nvPr/>
        </p:nvGrpSpPr>
        <p:grpSpPr>
          <a:xfrm>
            <a:off x="8463613" y="4464314"/>
            <a:ext cx="2000976" cy="2061228"/>
            <a:chOff x="8463613" y="4464314"/>
            <a:chExt cx="2000976" cy="2061228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9EBBF83-8318-4468-AD56-679C895BB7CE}"/>
                </a:ext>
              </a:extLst>
            </p:cNvPr>
            <p:cNvSpPr/>
            <p:nvPr/>
          </p:nvSpPr>
          <p:spPr>
            <a:xfrm>
              <a:off x="8522461" y="4870765"/>
              <a:ext cx="1411348" cy="1654777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</a:rPr>
                <a:t>공용</a:t>
              </a:r>
              <a:endParaRPr lang="en-US" altLang="ko-KR">
                <a:solidFill>
                  <a:schemeClr val="tx1"/>
                </a:solidFill>
              </a:endParaRPr>
            </a:p>
            <a:p>
              <a:pPr algn="ctr"/>
              <a:r>
                <a:rPr lang="ko-KR" altLang="en-US">
                  <a:solidFill>
                    <a:schemeClr val="tx1"/>
                  </a:solidFill>
                </a:rPr>
                <a:t>스토리지</a:t>
              </a:r>
              <a:endParaRPr lang="en-US" altLang="ko-KR">
                <a:solidFill>
                  <a:schemeClr val="tx1"/>
                </a:solidFill>
              </a:endParaRPr>
            </a:p>
            <a:p>
              <a:pPr algn="ctr"/>
              <a:endParaRPr lang="en-US" altLang="ko-KR">
                <a:solidFill>
                  <a:schemeClr val="tx1"/>
                </a:solidFill>
              </a:endParaRPr>
            </a:p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iSCSI 03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BF1A932-6DD6-49CE-8B03-783E90695E8D}"/>
                </a:ext>
              </a:extLst>
            </p:cNvPr>
            <p:cNvSpPr txBox="1"/>
            <p:nvPr/>
          </p:nvSpPr>
          <p:spPr>
            <a:xfrm>
              <a:off x="8463613" y="4464314"/>
              <a:ext cx="2000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Datastore_mj</a:t>
              </a:r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CE92C95-595C-440C-9E59-DA20569D6068}"/>
              </a:ext>
            </a:extLst>
          </p:cNvPr>
          <p:cNvGrpSpPr/>
          <p:nvPr/>
        </p:nvGrpSpPr>
        <p:grpSpPr>
          <a:xfrm>
            <a:off x="1976220" y="4436681"/>
            <a:ext cx="2000976" cy="2088861"/>
            <a:chOff x="1976220" y="4436681"/>
            <a:chExt cx="2000976" cy="2088861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DC762C4E-6B8E-42C2-991F-301A7661C92F}"/>
                </a:ext>
              </a:extLst>
            </p:cNvPr>
            <p:cNvSpPr/>
            <p:nvPr/>
          </p:nvSpPr>
          <p:spPr>
            <a:xfrm>
              <a:off x="2130940" y="4870765"/>
              <a:ext cx="1411348" cy="1654777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</a:rPr>
                <a:t>공용</a:t>
              </a:r>
              <a:endParaRPr lang="en-US" altLang="ko-KR">
                <a:solidFill>
                  <a:schemeClr val="tx1"/>
                </a:solidFill>
              </a:endParaRPr>
            </a:p>
            <a:p>
              <a:pPr algn="ctr"/>
              <a:r>
                <a:rPr lang="ko-KR" altLang="en-US">
                  <a:solidFill>
                    <a:schemeClr val="tx1"/>
                  </a:solidFill>
                </a:rPr>
                <a:t>스토리지</a:t>
              </a:r>
              <a:endParaRPr lang="en-US" altLang="ko-KR">
                <a:solidFill>
                  <a:schemeClr val="tx1"/>
                </a:solidFill>
              </a:endParaRPr>
            </a:p>
            <a:p>
              <a:pPr algn="ctr"/>
              <a:endParaRPr lang="en-US" altLang="ko-KR">
                <a:solidFill>
                  <a:schemeClr val="tx1"/>
                </a:solidFill>
              </a:endParaRPr>
            </a:p>
            <a:p>
              <a:pPr algn="ctr"/>
              <a:endParaRPr lang="en-US" altLang="ko-KR">
                <a:solidFill>
                  <a:schemeClr val="tx1"/>
                </a:solidFill>
              </a:endParaRPr>
            </a:p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iSCSI 01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599A21C-772D-48D5-9952-50B43C84DBD4}"/>
                </a:ext>
              </a:extLst>
            </p:cNvPr>
            <p:cNvSpPr txBox="1"/>
            <p:nvPr/>
          </p:nvSpPr>
          <p:spPr>
            <a:xfrm>
              <a:off x="1976220" y="4436681"/>
              <a:ext cx="2000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Datastore_kms</a:t>
              </a:r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F59FE3D-41CF-4580-8618-0257F93286A6}"/>
              </a:ext>
            </a:extLst>
          </p:cNvPr>
          <p:cNvGrpSpPr/>
          <p:nvPr/>
        </p:nvGrpSpPr>
        <p:grpSpPr>
          <a:xfrm>
            <a:off x="5279723" y="4426427"/>
            <a:ext cx="2000976" cy="2099115"/>
            <a:chOff x="5279723" y="4391030"/>
            <a:chExt cx="2000976" cy="2099115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C897C68-1015-4EE2-BE8E-1CCD211B40B5}"/>
                </a:ext>
              </a:extLst>
            </p:cNvPr>
            <p:cNvSpPr/>
            <p:nvPr/>
          </p:nvSpPr>
          <p:spPr>
            <a:xfrm>
              <a:off x="5282213" y="4835368"/>
              <a:ext cx="1411348" cy="1654777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</a:rPr>
                <a:t>공용</a:t>
              </a:r>
              <a:endParaRPr lang="en-US" altLang="ko-KR">
                <a:solidFill>
                  <a:schemeClr val="tx1"/>
                </a:solidFill>
              </a:endParaRPr>
            </a:p>
            <a:p>
              <a:pPr algn="ctr"/>
              <a:r>
                <a:rPr lang="ko-KR" altLang="en-US">
                  <a:solidFill>
                    <a:schemeClr val="tx1"/>
                  </a:solidFill>
                </a:rPr>
                <a:t>스토리지</a:t>
              </a:r>
              <a:endParaRPr lang="en-US" altLang="ko-KR">
                <a:solidFill>
                  <a:schemeClr val="tx1"/>
                </a:solidFill>
              </a:endParaRPr>
            </a:p>
            <a:p>
              <a:pPr algn="ctr"/>
              <a:endParaRPr lang="en-US" altLang="ko-KR">
                <a:solidFill>
                  <a:schemeClr val="tx1"/>
                </a:solidFill>
              </a:endParaRPr>
            </a:p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iSCSI 02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B3D2F0A-C4FD-4D70-93F2-CD26717B41F9}"/>
                </a:ext>
              </a:extLst>
            </p:cNvPr>
            <p:cNvSpPr txBox="1"/>
            <p:nvPr/>
          </p:nvSpPr>
          <p:spPr>
            <a:xfrm>
              <a:off x="5279723" y="4391030"/>
              <a:ext cx="2000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Datastore_ljh</a:t>
              </a:r>
              <a:endParaRPr lang="ko-KR" altLang="en-US"/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809AB43-D6A1-4886-8F27-40DA4AD4A4DF}"/>
              </a:ext>
            </a:extLst>
          </p:cNvPr>
          <p:cNvSpPr/>
          <p:nvPr/>
        </p:nvSpPr>
        <p:spPr>
          <a:xfrm>
            <a:off x="2493073" y="5648352"/>
            <a:ext cx="710215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VM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E71BA2F2-9215-4319-A518-81B2F160A4F7}"/>
              </a:ext>
            </a:extLst>
          </p:cNvPr>
          <p:cNvCxnSpPr>
            <a:cxnSpLocks/>
            <a:stCxn id="13" idx="1"/>
            <a:endCxn id="52" idx="1"/>
          </p:cNvCxnSpPr>
          <p:nvPr/>
        </p:nvCxnSpPr>
        <p:spPr>
          <a:xfrm rot="10800000" flipH="1" flipV="1">
            <a:off x="2481507" y="2486342"/>
            <a:ext cx="11566" cy="3346675"/>
          </a:xfrm>
          <a:prstGeom prst="bentConnector3">
            <a:avLst>
              <a:gd name="adj1" fmla="val -1072673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1E1EBD0-D418-4EF9-B058-313FEF2CC817}"/>
              </a:ext>
            </a:extLst>
          </p:cNvPr>
          <p:cNvSpPr txBox="1"/>
          <p:nvPr/>
        </p:nvSpPr>
        <p:spPr>
          <a:xfrm>
            <a:off x="-198251" y="3942639"/>
            <a:ext cx="1614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(1) VM</a:t>
            </a:r>
            <a:r>
              <a:rPr lang="ko-KR" altLang="en-US">
                <a:solidFill>
                  <a:srgbClr val="FF0000"/>
                </a:solidFill>
              </a:rPr>
              <a:t> 복제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5F3CE00-7CDF-4794-886E-8CBA220DA631}"/>
              </a:ext>
            </a:extLst>
          </p:cNvPr>
          <p:cNvCxnSpPr>
            <a:stCxn id="7" idx="2"/>
            <a:endCxn id="52" idx="0"/>
          </p:cNvCxnSpPr>
          <p:nvPr/>
        </p:nvCxnSpPr>
        <p:spPr>
          <a:xfrm>
            <a:off x="2804267" y="3626723"/>
            <a:ext cx="43914" cy="2021629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1B5B673-A89E-4B76-BCF7-40664278FE4A}"/>
              </a:ext>
            </a:extLst>
          </p:cNvPr>
          <p:cNvCxnSpPr>
            <a:stCxn id="29" idx="2"/>
            <a:endCxn id="52" idx="3"/>
          </p:cNvCxnSpPr>
          <p:nvPr/>
        </p:nvCxnSpPr>
        <p:spPr>
          <a:xfrm flipH="1">
            <a:off x="3203288" y="3626723"/>
            <a:ext cx="2810576" cy="220629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2BD2598-C232-4D98-AF48-ED6691C2F8C0}"/>
              </a:ext>
            </a:extLst>
          </p:cNvPr>
          <p:cNvSpPr txBox="1"/>
          <p:nvPr/>
        </p:nvSpPr>
        <p:spPr>
          <a:xfrm>
            <a:off x="2886632" y="3719250"/>
            <a:ext cx="1929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마이그레이션 전</a:t>
            </a:r>
            <a:endParaRPr lang="en-US" altLang="ko-KR">
              <a:solidFill>
                <a:srgbClr val="FF0000"/>
              </a:solidFill>
            </a:endParaRPr>
          </a:p>
          <a:p>
            <a:r>
              <a:rPr lang="ko-KR" altLang="en-US">
                <a:solidFill>
                  <a:srgbClr val="FF0000"/>
                </a:solidFill>
              </a:rPr>
              <a:t>계산 리소스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D26CEA9-6582-4D93-8B58-E518CC2FCBB7}"/>
              </a:ext>
            </a:extLst>
          </p:cNvPr>
          <p:cNvSpPr txBox="1"/>
          <p:nvPr/>
        </p:nvSpPr>
        <p:spPr>
          <a:xfrm>
            <a:off x="5759574" y="3687900"/>
            <a:ext cx="1929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마이그레이션 후</a:t>
            </a:r>
            <a:endParaRPr lang="en-US" altLang="ko-KR">
              <a:solidFill>
                <a:srgbClr val="FF0000"/>
              </a:solidFill>
            </a:endParaRPr>
          </a:p>
          <a:p>
            <a:r>
              <a:rPr lang="ko-KR" altLang="en-US">
                <a:solidFill>
                  <a:srgbClr val="FF0000"/>
                </a:solidFill>
              </a:rPr>
              <a:t>계산 리소스</a:t>
            </a:r>
          </a:p>
        </p:txBody>
      </p:sp>
    </p:spTree>
    <p:extLst>
      <p:ext uri="{BB962C8B-B14F-4D97-AF65-F5344CB8AC3E}">
        <p14:creationId xmlns:p14="http://schemas.microsoft.com/office/powerpoint/2010/main" val="3881045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F487C44-0D17-4E57-AD89-32AE61548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363" y="1682120"/>
            <a:ext cx="7396637" cy="48863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0EBC14-AD09-4F64-A990-176803A336E0}"/>
              </a:ext>
            </a:extLst>
          </p:cNvPr>
          <p:cNvSpPr txBox="1"/>
          <p:nvPr/>
        </p:nvSpPr>
        <p:spPr>
          <a:xfrm>
            <a:off x="275208" y="4376691"/>
            <a:ext cx="118073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VM(</a:t>
            </a:r>
            <a:r>
              <a:rPr lang="ko-KR" altLang="en-US"/>
              <a:t>가상 머신</a:t>
            </a:r>
            <a:r>
              <a:rPr lang="en-US" altLang="ko-KR"/>
              <a:t>)</a:t>
            </a:r>
            <a:r>
              <a:rPr lang="ko-KR" altLang="en-US"/>
              <a:t>을 </a:t>
            </a:r>
            <a:r>
              <a:rPr lang="en-US" altLang="ko-KR"/>
              <a:t>Power on</a:t>
            </a:r>
            <a:r>
              <a:rPr lang="ko-KR" altLang="en-US"/>
              <a:t> 시켰을 때</a:t>
            </a:r>
            <a:r>
              <a:rPr lang="en-US" altLang="ko-KR"/>
              <a:t>…</a:t>
            </a:r>
          </a:p>
          <a:p>
            <a:endParaRPr lang="en-US" altLang="ko-KR"/>
          </a:p>
          <a:p>
            <a:r>
              <a:rPr lang="ko-KR" altLang="en-US"/>
              <a:t>수동 </a:t>
            </a:r>
            <a:r>
              <a:rPr lang="en-US" altLang="ko-KR"/>
              <a:t>: </a:t>
            </a:r>
            <a:r>
              <a:rPr lang="ko-KR" altLang="en-US"/>
              <a:t>관리자가 직접 설정해야 함</a:t>
            </a:r>
            <a:r>
              <a:rPr lang="en-US" altLang="ko-KR"/>
              <a:t>. DRS</a:t>
            </a:r>
            <a:r>
              <a:rPr lang="ko-KR" altLang="en-US"/>
              <a:t>가</a:t>
            </a:r>
            <a:r>
              <a:rPr lang="en-US" altLang="ko-KR"/>
              <a:t> VM</a:t>
            </a:r>
            <a:r>
              <a:rPr lang="ko-KR" altLang="en-US"/>
              <a:t>을 어느 호스트에 이동하는 것이 좋은지 판단해서 추천을 해준다</a:t>
            </a:r>
            <a:r>
              <a:rPr lang="en-US" altLang="ko-KR"/>
              <a:t>.</a:t>
            </a:r>
          </a:p>
          <a:p>
            <a:r>
              <a:rPr lang="ko-KR" altLang="en-US"/>
              <a:t> </a:t>
            </a:r>
            <a:endParaRPr lang="en-US" altLang="ko-KR"/>
          </a:p>
          <a:p>
            <a:r>
              <a:rPr lang="ko-KR" altLang="en-US"/>
              <a:t>부분적으로 자동화됨 </a:t>
            </a:r>
            <a:r>
              <a:rPr lang="en-US" altLang="ko-KR"/>
              <a:t>: </a:t>
            </a:r>
            <a:r>
              <a:rPr lang="ko-KR" altLang="en-US"/>
              <a:t>일반적으로는 자동으로 지정되지만 리소스가 부족해서 이동해야할 경우에는 </a:t>
            </a:r>
            <a:endParaRPr lang="en-US" altLang="ko-KR"/>
          </a:p>
          <a:p>
            <a:r>
              <a:rPr lang="en-US" altLang="ko-KR"/>
              <a:t>                             </a:t>
            </a:r>
            <a:r>
              <a:rPr lang="ko-KR" altLang="en-US"/>
              <a:t>관리자가 직접 선택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완전히 자동화됨 </a:t>
            </a:r>
            <a:r>
              <a:rPr lang="en-US" altLang="ko-KR"/>
              <a:t>: </a:t>
            </a:r>
            <a:r>
              <a:rPr lang="ko-KR" altLang="en-US"/>
              <a:t>관리자가 직접 설정할 필요없이 </a:t>
            </a:r>
            <a:r>
              <a:rPr lang="en-US" altLang="ko-KR"/>
              <a:t>DRS</a:t>
            </a:r>
            <a:r>
              <a:rPr lang="ko-KR" altLang="en-US"/>
              <a:t>가 자동으로 호스트를 지정해서 배치한다</a:t>
            </a:r>
            <a:r>
              <a:rPr lang="en-US" altLang="ko-KR"/>
              <a:t>. (</a:t>
            </a:r>
            <a:r>
              <a:rPr lang="ko-KR" altLang="en-US"/>
              <a:t>디폴트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40FA56-6571-48E5-A38D-B4730E332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46"/>
            <a:ext cx="7689246" cy="175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62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F423AE6-48B1-4F4B-86EA-21D222834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789162" cy="15165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1094F6-483D-4501-853D-5D7EC0BB5D51}"/>
              </a:ext>
            </a:extLst>
          </p:cNvPr>
          <p:cNvSpPr txBox="1"/>
          <p:nvPr/>
        </p:nvSpPr>
        <p:spPr>
          <a:xfrm>
            <a:off x="6935310" y="435089"/>
            <a:ext cx="5877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FT</a:t>
            </a:r>
            <a:r>
              <a:rPr lang="ko-KR" altLang="en-US"/>
              <a:t> 기능을 사용하기 위해서는</a:t>
            </a:r>
            <a:endParaRPr lang="en-US" altLang="ko-KR"/>
          </a:p>
          <a:p>
            <a:r>
              <a:rPr lang="ko-KR" altLang="en-US"/>
              <a:t>일단 </a:t>
            </a:r>
            <a:r>
              <a:rPr lang="en-US" altLang="ko-KR"/>
              <a:t>HA</a:t>
            </a:r>
            <a:r>
              <a:rPr lang="ko-KR" altLang="en-US"/>
              <a:t>가 설정되어야 한다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D6F67E-3F4E-4CB7-8DE7-4640BAE47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3" y="1614108"/>
            <a:ext cx="5913632" cy="50982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DE4716-5DF7-4938-8620-DCFAA2E31813}"/>
              </a:ext>
            </a:extLst>
          </p:cNvPr>
          <p:cNvSpPr txBox="1"/>
          <p:nvPr/>
        </p:nvSpPr>
        <p:spPr>
          <a:xfrm>
            <a:off x="561043" y="3299900"/>
            <a:ext cx="58770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HA </a:t>
            </a:r>
            <a:r>
              <a:rPr lang="ko-KR" altLang="en-US"/>
              <a:t>적용 예시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지금 이 </a:t>
            </a:r>
            <a:r>
              <a:rPr lang="en-US" altLang="ko-KR"/>
              <a:t>VM (vmotion_mjb)</a:t>
            </a:r>
            <a:r>
              <a:rPr lang="ko-KR" altLang="en-US"/>
              <a:t>는</a:t>
            </a:r>
            <a:endParaRPr lang="en-US" altLang="ko-KR"/>
          </a:p>
          <a:p>
            <a:r>
              <a:rPr lang="en-US" altLang="ko-KR"/>
              <a:t>Datastore_mj</a:t>
            </a:r>
            <a:r>
              <a:rPr lang="ko-KR" altLang="en-US"/>
              <a:t>라는 공용 스토리지에 있으며</a:t>
            </a:r>
            <a:r>
              <a:rPr lang="en-US" altLang="ko-KR"/>
              <a:t>,</a:t>
            </a:r>
          </a:p>
          <a:p>
            <a:r>
              <a:rPr lang="en-US" altLang="ko-KR"/>
              <a:t>172.25.10.242</a:t>
            </a:r>
            <a:r>
              <a:rPr lang="ko-KR" altLang="en-US"/>
              <a:t>가</a:t>
            </a:r>
            <a:r>
              <a:rPr lang="en-US" altLang="ko-KR"/>
              <a:t> </a:t>
            </a:r>
            <a:r>
              <a:rPr lang="ko-KR" altLang="en-US"/>
              <a:t>호스팅 중이다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2A1696-74B3-4EB2-8206-83B7089702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936" y="2457244"/>
            <a:ext cx="4678275" cy="3512136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7FFA8EF5-4E0F-4B09-B033-D1475C762F55}"/>
              </a:ext>
            </a:extLst>
          </p:cNvPr>
          <p:cNvSpPr/>
          <p:nvPr/>
        </p:nvSpPr>
        <p:spPr>
          <a:xfrm>
            <a:off x="5734050" y="4038564"/>
            <a:ext cx="740625" cy="5810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AB7352-1222-4A4D-84E4-4A49FDFEB13A}"/>
              </a:ext>
            </a:extLst>
          </p:cNvPr>
          <p:cNvSpPr txBox="1"/>
          <p:nvPr/>
        </p:nvSpPr>
        <p:spPr>
          <a:xfrm>
            <a:off x="7087710" y="6076439"/>
            <a:ext cx="5877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HA</a:t>
            </a:r>
            <a:r>
              <a:rPr lang="ko-KR" altLang="en-US"/>
              <a:t>가 적용되는지 확인하기 위해</a:t>
            </a:r>
            <a:endParaRPr lang="en-US" altLang="ko-KR"/>
          </a:p>
          <a:p>
            <a:r>
              <a:rPr lang="ko-KR" altLang="en-US"/>
              <a:t>지금 호스트를 셧다운 시켜봄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B67FC84-7455-43BC-AAEB-21C89A5ACFD2}"/>
              </a:ext>
            </a:extLst>
          </p:cNvPr>
          <p:cNvSpPr/>
          <p:nvPr/>
        </p:nvSpPr>
        <p:spPr>
          <a:xfrm>
            <a:off x="2524125" y="6196320"/>
            <a:ext cx="1552575" cy="266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E110EC-5D58-4077-BE24-7B4C0C6F6B7D}"/>
              </a:ext>
            </a:extLst>
          </p:cNvPr>
          <p:cNvSpPr/>
          <p:nvPr/>
        </p:nvSpPr>
        <p:spPr>
          <a:xfrm>
            <a:off x="2524125" y="5478079"/>
            <a:ext cx="1552575" cy="266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40662A7-1CC6-45C5-BC08-91C1835E3C4A}"/>
              </a:ext>
            </a:extLst>
          </p:cNvPr>
          <p:cNvCxnSpPr/>
          <p:nvPr/>
        </p:nvCxnSpPr>
        <p:spPr>
          <a:xfrm>
            <a:off x="1971675" y="1152525"/>
            <a:ext cx="210502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982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E67A91C-5CA8-4E34-9089-3C72A1671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61" y="430352"/>
            <a:ext cx="4694327" cy="40922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02FF45A-9A26-45EE-9D8B-650AB74E8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916" y="1106664"/>
            <a:ext cx="5852667" cy="32540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1360D1-DEAB-4572-AC68-70309D9B2086}"/>
              </a:ext>
            </a:extLst>
          </p:cNvPr>
          <p:cNvSpPr txBox="1"/>
          <p:nvPr/>
        </p:nvSpPr>
        <p:spPr>
          <a:xfrm>
            <a:off x="352425" y="4886325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현재 호스트는 셧다운으로 인해</a:t>
            </a:r>
            <a:endParaRPr lang="en-US" altLang="ko-KR"/>
          </a:p>
          <a:p>
            <a:r>
              <a:rPr lang="ko-KR" altLang="en-US"/>
              <a:t>연결이 끊긴 상태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6C86D6-E48A-43B0-A2CE-2779099DFF6E}"/>
              </a:ext>
            </a:extLst>
          </p:cNvPr>
          <p:cNvSpPr txBox="1"/>
          <p:nvPr/>
        </p:nvSpPr>
        <p:spPr>
          <a:xfrm>
            <a:off x="6000750" y="4513122"/>
            <a:ext cx="419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vMotion HA</a:t>
            </a:r>
            <a:r>
              <a:rPr lang="ko-KR" altLang="en-US"/>
              <a:t>가 이 상태를 감지해서</a:t>
            </a:r>
            <a:endParaRPr lang="en-US" altLang="ko-KR"/>
          </a:p>
          <a:p>
            <a:r>
              <a:rPr lang="en-US" altLang="ko-KR"/>
              <a:t>vmotion_mjb</a:t>
            </a:r>
            <a:r>
              <a:rPr lang="ko-KR" altLang="en-US"/>
              <a:t>의 호스트를</a:t>
            </a:r>
            <a:endParaRPr lang="en-US" altLang="ko-KR"/>
          </a:p>
          <a:p>
            <a:r>
              <a:rPr lang="ko-KR" altLang="en-US"/>
              <a:t>다른 곳으로 이동시켜준다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A0FEDE-0A7B-4C02-99DF-D93084727AD7}"/>
              </a:ext>
            </a:extLst>
          </p:cNvPr>
          <p:cNvSpPr/>
          <p:nvPr/>
        </p:nvSpPr>
        <p:spPr>
          <a:xfrm>
            <a:off x="7934325" y="3162300"/>
            <a:ext cx="1552575" cy="266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1AC3E7-0DF6-4D01-BAA0-41E334C98798}"/>
              </a:ext>
            </a:extLst>
          </p:cNvPr>
          <p:cNvSpPr/>
          <p:nvPr/>
        </p:nvSpPr>
        <p:spPr>
          <a:xfrm>
            <a:off x="495300" y="4248150"/>
            <a:ext cx="2676525" cy="245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1A79D8-EC6D-4D94-9B2A-B3D0C129A45C}"/>
              </a:ext>
            </a:extLst>
          </p:cNvPr>
          <p:cNvSpPr/>
          <p:nvPr/>
        </p:nvSpPr>
        <p:spPr>
          <a:xfrm>
            <a:off x="495300" y="3306057"/>
            <a:ext cx="1609726" cy="245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7921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3755A04-F733-4B00-9812-7B9484153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79848" cy="18823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1C3AD1E-B445-4CD1-BD74-5115ACE9B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794" y="0"/>
            <a:ext cx="5250635" cy="40541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1726DAF-A5CC-4EB2-B949-0A5AD62D31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63" y="3779195"/>
            <a:ext cx="5311600" cy="337595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BA1E29A-D9DA-4C97-886C-3B6EB0B817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278" y="3973916"/>
            <a:ext cx="5334462" cy="339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598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FE8D6B9-DF81-4A26-9BC7-672746BFF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584" y="4152235"/>
            <a:ext cx="6012701" cy="256816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8738579-A377-4490-A0BB-0DA0016C94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00" y="98033"/>
            <a:ext cx="5791702" cy="23547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D5C485E-126D-4BFB-A3E9-DBEEA3C41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00" y="2583090"/>
            <a:ext cx="5547841" cy="20728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3E59B4-376E-4933-B2C6-A836C918E14F}"/>
              </a:ext>
            </a:extLst>
          </p:cNvPr>
          <p:cNvSpPr txBox="1"/>
          <p:nvPr/>
        </p:nvSpPr>
        <p:spPr>
          <a:xfrm>
            <a:off x="1171575" y="4941660"/>
            <a:ext cx="570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FT(Fault Tolarance) </a:t>
            </a:r>
            <a:r>
              <a:rPr lang="ko-KR" altLang="en-US"/>
              <a:t>작동 확인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CD84CB9-75BA-4462-840D-FEAEC70A10AD}"/>
              </a:ext>
            </a:extLst>
          </p:cNvPr>
          <p:cNvSpPr/>
          <p:nvPr/>
        </p:nvSpPr>
        <p:spPr>
          <a:xfrm>
            <a:off x="7926215" y="137602"/>
            <a:ext cx="1929010" cy="233807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F93F990-1ED7-427B-9EB6-C7A9842A8799}"/>
              </a:ext>
            </a:extLst>
          </p:cNvPr>
          <p:cNvCxnSpPr>
            <a:cxnSpLocks/>
          </p:cNvCxnSpPr>
          <p:nvPr/>
        </p:nvCxnSpPr>
        <p:spPr>
          <a:xfrm>
            <a:off x="7919892" y="1729949"/>
            <a:ext cx="193533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EF1B556-538D-40EC-9E0B-3DA634681D55}"/>
              </a:ext>
            </a:extLst>
          </p:cNvPr>
          <p:cNvSpPr txBox="1"/>
          <p:nvPr/>
        </p:nvSpPr>
        <p:spPr>
          <a:xfrm>
            <a:off x="8004273" y="472111"/>
            <a:ext cx="1772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ESXi</a:t>
            </a:r>
          </a:p>
          <a:p>
            <a:pPr algn="ctr"/>
            <a:endParaRPr lang="en-US" altLang="ko-KR"/>
          </a:p>
          <a:p>
            <a:pPr algn="ctr"/>
            <a:r>
              <a:rPr lang="en-US" altLang="ko-KR"/>
              <a:t>172.25.10.241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0A1E8-09E6-47C0-8461-D50692B00B86}"/>
              </a:ext>
            </a:extLst>
          </p:cNvPr>
          <p:cNvSpPr txBox="1"/>
          <p:nvPr/>
        </p:nvSpPr>
        <p:spPr>
          <a:xfrm>
            <a:off x="8053795" y="1760274"/>
            <a:ext cx="1738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데이터 스토어</a:t>
            </a:r>
            <a:endParaRPr lang="en-US" altLang="ko-KR"/>
          </a:p>
          <a:p>
            <a:pPr algn="ctr"/>
            <a:r>
              <a:rPr lang="en-US" altLang="ko-KR"/>
              <a:t>(.iso)</a:t>
            </a: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0EB311-58C7-4656-B761-7F7C75A18D9E}"/>
              </a:ext>
            </a:extLst>
          </p:cNvPr>
          <p:cNvSpPr/>
          <p:nvPr/>
        </p:nvSpPr>
        <p:spPr>
          <a:xfrm>
            <a:off x="8581935" y="3770458"/>
            <a:ext cx="710215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VM</a:t>
            </a: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BC2FDB3-605F-47FE-B39C-97764D502207}"/>
              </a:ext>
            </a:extLst>
          </p:cNvPr>
          <p:cNvGrpSpPr/>
          <p:nvPr/>
        </p:nvGrpSpPr>
        <p:grpSpPr>
          <a:xfrm>
            <a:off x="10002344" y="137602"/>
            <a:ext cx="1966856" cy="2338072"/>
            <a:chOff x="1624614" y="1257385"/>
            <a:chExt cx="1966856" cy="233807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24C33124-F928-429A-A89F-72656E074983}"/>
                </a:ext>
              </a:extLst>
            </p:cNvPr>
            <p:cNvSpPr/>
            <p:nvPr/>
          </p:nvSpPr>
          <p:spPr>
            <a:xfrm>
              <a:off x="1630937" y="1257385"/>
              <a:ext cx="1929010" cy="2338072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E7EF5E9C-8737-4B33-832C-6A1BF7EB1FB6}"/>
                </a:ext>
              </a:extLst>
            </p:cNvPr>
            <p:cNvCxnSpPr>
              <a:cxnSpLocks/>
            </p:cNvCxnSpPr>
            <p:nvPr/>
          </p:nvCxnSpPr>
          <p:spPr>
            <a:xfrm>
              <a:off x="1624614" y="2849732"/>
              <a:ext cx="193533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7F4C556-D1AC-4E2A-ABED-4FD228F320A7}"/>
                </a:ext>
              </a:extLst>
            </p:cNvPr>
            <p:cNvSpPr txBox="1"/>
            <p:nvPr/>
          </p:nvSpPr>
          <p:spPr>
            <a:xfrm>
              <a:off x="1656137" y="1591894"/>
              <a:ext cx="193533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/>
                <a:t>ESXi</a:t>
              </a:r>
            </a:p>
            <a:p>
              <a:pPr algn="ctr"/>
              <a:endParaRPr lang="en-US" altLang="ko-KR"/>
            </a:p>
            <a:p>
              <a:pPr algn="ctr"/>
              <a:r>
                <a:rPr lang="en-US" altLang="ko-KR"/>
                <a:t>172.25.10.250</a:t>
              </a:r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4167431-C87A-4A7A-B818-53F64C9C6496}"/>
                </a:ext>
              </a:extLst>
            </p:cNvPr>
            <p:cNvSpPr txBox="1"/>
            <p:nvPr/>
          </p:nvSpPr>
          <p:spPr>
            <a:xfrm>
              <a:off x="1758517" y="2880057"/>
              <a:ext cx="17385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데이터 스토어</a:t>
              </a:r>
              <a:endParaRPr lang="en-US" altLang="ko-KR"/>
            </a:p>
            <a:p>
              <a:pPr algn="ctr"/>
              <a:r>
                <a:rPr lang="en-US" altLang="ko-KR"/>
                <a:t>(.iso)</a:t>
              </a:r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7B48300-C0A5-4067-AFD5-1B80371019C7}"/>
              </a:ext>
            </a:extLst>
          </p:cNvPr>
          <p:cNvGrpSpPr/>
          <p:nvPr/>
        </p:nvGrpSpPr>
        <p:grpSpPr>
          <a:xfrm>
            <a:off x="10191024" y="2475674"/>
            <a:ext cx="2000976" cy="2088861"/>
            <a:chOff x="1976220" y="4436681"/>
            <a:chExt cx="2000976" cy="2088861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DC64F8B6-1E0D-4594-AB13-2C67C63F75D8}"/>
                </a:ext>
              </a:extLst>
            </p:cNvPr>
            <p:cNvSpPr/>
            <p:nvPr/>
          </p:nvSpPr>
          <p:spPr>
            <a:xfrm>
              <a:off x="2130940" y="4870765"/>
              <a:ext cx="1411348" cy="1654777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</a:rPr>
                <a:t>공용</a:t>
              </a:r>
              <a:endParaRPr lang="en-US" altLang="ko-KR">
                <a:solidFill>
                  <a:schemeClr val="tx1"/>
                </a:solidFill>
              </a:endParaRPr>
            </a:p>
            <a:p>
              <a:pPr algn="ctr"/>
              <a:r>
                <a:rPr lang="ko-KR" altLang="en-US">
                  <a:solidFill>
                    <a:schemeClr val="tx1"/>
                  </a:solidFill>
                </a:rPr>
                <a:t>스토리지</a:t>
              </a:r>
              <a:endParaRPr lang="en-US" altLang="ko-KR">
                <a:solidFill>
                  <a:schemeClr val="tx1"/>
                </a:solidFill>
              </a:endParaRPr>
            </a:p>
            <a:p>
              <a:pPr algn="ctr"/>
              <a:endParaRPr lang="en-US" altLang="ko-KR">
                <a:solidFill>
                  <a:schemeClr val="tx1"/>
                </a:solidFill>
              </a:endParaRPr>
            </a:p>
            <a:p>
              <a:pPr algn="ctr"/>
              <a:endParaRPr lang="en-US" altLang="ko-KR">
                <a:solidFill>
                  <a:schemeClr val="tx1"/>
                </a:solidFill>
              </a:endParaRPr>
            </a:p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iSCSI 01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3218A5E-5570-4C9E-8D38-55D9B61DD6C1}"/>
                </a:ext>
              </a:extLst>
            </p:cNvPr>
            <p:cNvSpPr txBox="1"/>
            <p:nvPr/>
          </p:nvSpPr>
          <p:spPr>
            <a:xfrm>
              <a:off x="1976220" y="4436681"/>
              <a:ext cx="2000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Datastore_kms</a:t>
              </a:r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81977FC-FBD6-4A35-8695-9D541BEDF902}"/>
              </a:ext>
            </a:extLst>
          </p:cNvPr>
          <p:cNvGrpSpPr/>
          <p:nvPr/>
        </p:nvGrpSpPr>
        <p:grpSpPr>
          <a:xfrm>
            <a:off x="8173580" y="2502906"/>
            <a:ext cx="2000976" cy="2099115"/>
            <a:chOff x="5279723" y="4391030"/>
            <a:chExt cx="2000976" cy="2099115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AFB532D1-AF1B-498C-AD40-1B93AC738587}"/>
                </a:ext>
              </a:extLst>
            </p:cNvPr>
            <p:cNvSpPr/>
            <p:nvPr/>
          </p:nvSpPr>
          <p:spPr>
            <a:xfrm>
              <a:off x="5282213" y="4835368"/>
              <a:ext cx="1411348" cy="1654777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/>
                  </a:solidFill>
                </a:rPr>
                <a:t>공용</a:t>
              </a:r>
              <a:endParaRPr lang="en-US" altLang="ko-KR">
                <a:solidFill>
                  <a:schemeClr val="tx1"/>
                </a:solidFill>
              </a:endParaRPr>
            </a:p>
            <a:p>
              <a:pPr algn="ctr"/>
              <a:r>
                <a:rPr lang="ko-KR" altLang="en-US">
                  <a:solidFill>
                    <a:schemeClr val="tx1"/>
                  </a:solidFill>
                </a:rPr>
                <a:t>스토리지</a:t>
              </a:r>
              <a:endParaRPr lang="en-US" altLang="ko-KR">
                <a:solidFill>
                  <a:schemeClr val="tx1"/>
                </a:solidFill>
              </a:endParaRPr>
            </a:p>
            <a:p>
              <a:pPr algn="ctr"/>
              <a:endParaRPr lang="en-US" altLang="ko-KR">
                <a:solidFill>
                  <a:schemeClr val="tx1"/>
                </a:solidFill>
              </a:endParaRPr>
            </a:p>
            <a:p>
              <a:pPr algn="ctr"/>
              <a:endParaRPr lang="en-US" altLang="ko-KR">
                <a:solidFill>
                  <a:schemeClr val="tx1"/>
                </a:solidFill>
              </a:endParaRPr>
            </a:p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iSCSI 02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07774D-A4DB-4DCE-9D29-48F8A96B507B}"/>
                </a:ext>
              </a:extLst>
            </p:cNvPr>
            <p:cNvSpPr txBox="1"/>
            <p:nvPr/>
          </p:nvSpPr>
          <p:spPr>
            <a:xfrm>
              <a:off x="5279723" y="4391030"/>
              <a:ext cx="2000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Datastore_ljh</a:t>
              </a:r>
              <a:endParaRPr lang="ko-KR" altLang="en-US"/>
            </a:p>
          </p:txBody>
        </p:sp>
      </p:grp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326E1F0-BC2D-47E5-829A-F09D55627EEE}"/>
              </a:ext>
            </a:extLst>
          </p:cNvPr>
          <p:cNvCxnSpPr>
            <a:cxnSpLocks/>
          </p:cNvCxnSpPr>
          <p:nvPr/>
        </p:nvCxnSpPr>
        <p:spPr>
          <a:xfrm flipV="1">
            <a:off x="8937043" y="1378029"/>
            <a:ext cx="70770" cy="24177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A9C2821-22EE-4E1C-99AB-9780EA46B145}"/>
              </a:ext>
            </a:extLst>
          </p:cNvPr>
          <p:cNvSpPr/>
          <p:nvPr/>
        </p:nvSpPr>
        <p:spPr>
          <a:xfrm>
            <a:off x="10688120" y="3730389"/>
            <a:ext cx="710215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VM</a:t>
            </a:r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060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98235A1-81CE-4CBD-B737-B52A172FB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09" y="242600"/>
            <a:ext cx="7608484" cy="61188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625C14-A259-4658-BAE6-71D8E9EFBF87}"/>
              </a:ext>
            </a:extLst>
          </p:cNvPr>
          <p:cNvSpPr txBox="1"/>
          <p:nvPr/>
        </p:nvSpPr>
        <p:spPr>
          <a:xfrm>
            <a:off x="2836576" y="6361423"/>
            <a:ext cx="2965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전체 구상도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D5A814-7F86-4B51-9768-DF61503CBCD6}"/>
              </a:ext>
            </a:extLst>
          </p:cNvPr>
          <p:cNvSpPr txBox="1"/>
          <p:nvPr/>
        </p:nvSpPr>
        <p:spPr>
          <a:xfrm>
            <a:off x="5270377" y="875352"/>
            <a:ext cx="165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</a:t>
            </a:r>
            <a:r>
              <a:rPr lang="ko-KR" altLang="en-US"/>
              <a:t>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F4143D-5D58-46E2-A183-AC60BDEA7290}"/>
              </a:ext>
            </a:extLst>
          </p:cNvPr>
          <p:cNvSpPr txBox="1"/>
          <p:nvPr/>
        </p:nvSpPr>
        <p:spPr>
          <a:xfrm>
            <a:off x="1695794" y="875352"/>
            <a:ext cx="165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5</a:t>
            </a:r>
            <a:r>
              <a:rPr lang="ko-KR" altLang="en-US"/>
              <a:t>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F8B08-CD58-48FC-8C43-1BAC9E380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664" y="1823962"/>
            <a:ext cx="3261630" cy="2727238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09B7895-34AC-4909-953C-3CB93E41B1A7}"/>
              </a:ext>
            </a:extLst>
          </p:cNvPr>
          <p:cNvCxnSpPr>
            <a:stCxn id="2" idx="3"/>
          </p:cNvCxnSpPr>
          <p:nvPr/>
        </p:nvCxnSpPr>
        <p:spPr>
          <a:xfrm>
            <a:off x="7510509" y="2796466"/>
            <a:ext cx="1059559" cy="22883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D69957B-1903-4107-B0CC-3A070B319B64}"/>
              </a:ext>
            </a:extLst>
          </p:cNvPr>
          <p:cNvCxnSpPr/>
          <p:nvPr/>
        </p:nvCxnSpPr>
        <p:spPr>
          <a:xfrm>
            <a:off x="10324479" y="2818261"/>
            <a:ext cx="11971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31582A-BA4B-419C-AC19-7B6F17B8B0FE}"/>
              </a:ext>
            </a:extLst>
          </p:cNvPr>
          <p:cNvSpPr/>
          <p:nvPr/>
        </p:nvSpPr>
        <p:spPr>
          <a:xfrm>
            <a:off x="11208081" y="2346014"/>
            <a:ext cx="1197141" cy="564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iSCSI</a:t>
            </a:r>
          </a:p>
          <a:p>
            <a:pPr algn="ctr"/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Datastore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F1659DE-7304-4C6D-905F-53BFCA39B647}"/>
              </a:ext>
            </a:extLst>
          </p:cNvPr>
          <p:cNvCxnSpPr/>
          <p:nvPr/>
        </p:nvCxnSpPr>
        <p:spPr>
          <a:xfrm>
            <a:off x="5572783" y="5074450"/>
            <a:ext cx="11971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F6D53CD-9C4C-47EF-8ED0-A1CA095DA64E}"/>
              </a:ext>
            </a:extLst>
          </p:cNvPr>
          <p:cNvSpPr/>
          <p:nvPr/>
        </p:nvSpPr>
        <p:spPr>
          <a:xfrm>
            <a:off x="6748534" y="4676645"/>
            <a:ext cx="1197141" cy="564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iSCSI</a:t>
            </a:r>
          </a:p>
          <a:p>
            <a:pPr algn="ctr"/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Datastore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2AE0E1-BF48-496F-B560-BFE880D1D038}"/>
              </a:ext>
            </a:extLst>
          </p:cNvPr>
          <p:cNvCxnSpPr/>
          <p:nvPr/>
        </p:nvCxnSpPr>
        <p:spPr>
          <a:xfrm>
            <a:off x="1943992" y="5055540"/>
            <a:ext cx="11971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4030D01-97E3-4504-97D9-94D18DF1E250}"/>
              </a:ext>
            </a:extLst>
          </p:cNvPr>
          <p:cNvSpPr/>
          <p:nvPr/>
        </p:nvSpPr>
        <p:spPr>
          <a:xfrm>
            <a:off x="3119743" y="4657735"/>
            <a:ext cx="1197141" cy="564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iSCSI</a:t>
            </a:r>
          </a:p>
          <a:p>
            <a:pPr algn="ctr"/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Datastore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A7851A-649A-436A-BDED-1740A06B0765}"/>
              </a:ext>
            </a:extLst>
          </p:cNvPr>
          <p:cNvSpPr/>
          <p:nvPr/>
        </p:nvSpPr>
        <p:spPr>
          <a:xfrm>
            <a:off x="3675355" y="754602"/>
            <a:ext cx="3835154" cy="40837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3069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F8222E-9643-4D7B-B292-7C7D12CBE36D}"/>
              </a:ext>
            </a:extLst>
          </p:cNvPr>
          <p:cNvSpPr txBox="1"/>
          <p:nvPr/>
        </p:nvSpPr>
        <p:spPr>
          <a:xfrm>
            <a:off x="250332" y="235998"/>
            <a:ext cx="934818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Cacti SNMP </a:t>
            </a:r>
            <a:r>
              <a:rPr lang="ko-KR" altLang="en-US" dirty="0"/>
              <a:t>설치법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</a:t>
            </a:r>
            <a:r>
              <a:rPr lang="en-US" altLang="ko-KR"/>
              <a:t>ptables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en-US" altLang="ko-KR" dirty="0" err="1"/>
              <a:t>nL</a:t>
            </a:r>
            <a:endParaRPr lang="en-US" altLang="ko-KR" dirty="0"/>
          </a:p>
          <a:p>
            <a:r>
              <a:rPr lang="en-US" altLang="ko-KR" dirty="0" err="1"/>
              <a:t>ps</a:t>
            </a:r>
            <a:r>
              <a:rPr lang="en-US" altLang="ko-KR" dirty="0"/>
              <a:t> –</a:t>
            </a:r>
            <a:r>
              <a:rPr lang="en-US" altLang="ko-KR" dirty="0" err="1"/>
              <a:t>ef</a:t>
            </a:r>
            <a:r>
              <a:rPr lang="en-US" altLang="ko-KR" dirty="0"/>
              <a:t> | grep net-</a:t>
            </a:r>
            <a:r>
              <a:rPr lang="en-US" altLang="ko-KR" dirty="0" err="1"/>
              <a:t>snmpd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yum install net-</a:t>
            </a:r>
            <a:r>
              <a:rPr lang="en-US" altLang="ko-KR" dirty="0" err="1"/>
              <a:t>snmp</a:t>
            </a:r>
            <a:endParaRPr lang="en-US" altLang="ko-KR" dirty="0"/>
          </a:p>
          <a:p>
            <a:r>
              <a:rPr lang="en-US" altLang="ko-KR" dirty="0" err="1"/>
              <a:t>systemctl</a:t>
            </a:r>
            <a:r>
              <a:rPr lang="en-US" altLang="ko-KR" dirty="0"/>
              <a:t> start </a:t>
            </a:r>
            <a:r>
              <a:rPr lang="en-US" altLang="ko-KR" dirty="0" err="1"/>
              <a:t>snmpd</a:t>
            </a:r>
            <a:endParaRPr lang="en-US" altLang="ko-KR" dirty="0"/>
          </a:p>
          <a:p>
            <a:r>
              <a:rPr lang="en-US" altLang="ko-KR" dirty="0" err="1"/>
              <a:t>systemctl</a:t>
            </a:r>
            <a:r>
              <a:rPr lang="en-US" altLang="ko-KR" dirty="0"/>
              <a:t> status </a:t>
            </a:r>
            <a:r>
              <a:rPr lang="en-US" altLang="ko-KR" dirty="0" err="1"/>
              <a:t>snmpd</a:t>
            </a:r>
            <a:endParaRPr lang="en-US" altLang="ko-KR" dirty="0"/>
          </a:p>
          <a:p>
            <a:r>
              <a:rPr lang="en-US" altLang="ko-KR" dirty="0" err="1"/>
              <a:t>systemctl</a:t>
            </a:r>
            <a:r>
              <a:rPr lang="en-US" altLang="ko-KR" dirty="0"/>
              <a:t> enable </a:t>
            </a:r>
            <a:r>
              <a:rPr lang="en-US" altLang="ko-KR" dirty="0" err="1"/>
              <a:t>snmpd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&lt;Virtual Machine Setting -&gt; Network Adapter -&gt; </a:t>
            </a:r>
            <a:r>
              <a:rPr lang="en-US" altLang="ko-KR" dirty="0" err="1"/>
              <a:t>Advenced</a:t>
            </a:r>
            <a:r>
              <a:rPr lang="en-US" altLang="ko-KR" dirty="0"/>
              <a:t>.. -&gt; MAC </a:t>
            </a:r>
            <a:r>
              <a:rPr lang="ko-KR" altLang="en-US" dirty="0"/>
              <a:t>주소 확인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cd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udev</a:t>
            </a:r>
            <a:r>
              <a:rPr lang="en-US" altLang="ko-KR" dirty="0"/>
              <a:t>/</a:t>
            </a:r>
            <a:r>
              <a:rPr lang="en-US" altLang="ko-KR" dirty="0" err="1"/>
              <a:t>write_net_rules</a:t>
            </a:r>
            <a:endParaRPr lang="en-US" altLang="ko-KR" dirty="0"/>
          </a:p>
          <a:p>
            <a:r>
              <a:rPr lang="en-US" altLang="ko-KR" dirty="0"/>
              <a:t>cd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udev</a:t>
            </a:r>
            <a:r>
              <a:rPr lang="en-US" altLang="ko-KR" dirty="0"/>
              <a:t>/</a:t>
            </a:r>
            <a:r>
              <a:rPr lang="en-US" altLang="ko-KR" dirty="0" err="1"/>
              <a:t>rules.d</a:t>
            </a:r>
            <a:endParaRPr lang="en-US" altLang="ko-KR" dirty="0"/>
          </a:p>
          <a:p>
            <a:r>
              <a:rPr lang="en-US" altLang="ko-KR" dirty="0"/>
              <a:t>vi 70-persistent-net.rules</a:t>
            </a:r>
          </a:p>
          <a:p>
            <a:r>
              <a:rPr lang="en-US" altLang="ko-KR" dirty="0"/>
              <a:t>vi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sysconfig</a:t>
            </a:r>
            <a:r>
              <a:rPr lang="en-US" altLang="ko-KR" dirty="0"/>
              <a:t>/network-scripts/ifcfg-eth0</a:t>
            </a:r>
          </a:p>
          <a:p>
            <a:r>
              <a:rPr lang="en-US" altLang="ko-KR" dirty="0"/>
              <a:t>-&gt; MAC ADDR : 00:0C:29:AA:43:A6 (VM ware</a:t>
            </a:r>
            <a:r>
              <a:rPr lang="ko-KR" altLang="en-US" dirty="0"/>
              <a:t>에 설정된 </a:t>
            </a:r>
            <a:r>
              <a:rPr lang="en-US" altLang="ko-KR" dirty="0"/>
              <a:t>MAC</a:t>
            </a:r>
            <a:r>
              <a:rPr lang="ko-KR" altLang="en-US" dirty="0"/>
              <a:t>주소로 수정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&lt;cacti Templates and Packages&gt;</a:t>
            </a:r>
          </a:p>
          <a:p>
            <a:r>
              <a:rPr lang="en-US" altLang="ko-KR" dirty="0">
                <a:hlinkClick r:id="rId2"/>
              </a:rPr>
              <a:t>https://docs.cacti.net/templates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그래프 템플릿을 받아서 지정할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73259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46FF8A7-8568-49A8-B234-8F10E0D19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" y="1268975"/>
            <a:ext cx="12192000" cy="4720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705CB7-9483-423C-A63C-B0D8D9E4ED27}"/>
              </a:ext>
            </a:extLst>
          </p:cNvPr>
          <p:cNvSpPr txBox="1"/>
          <p:nvPr/>
        </p:nvSpPr>
        <p:spPr>
          <a:xfrm>
            <a:off x="4172505" y="3122997"/>
            <a:ext cx="1207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L3 </a:t>
            </a:r>
            <a:r>
              <a:rPr lang="ko-KR" altLang="en-US" dirty="0"/>
              <a:t>스위치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D75FAE-B732-4174-A40B-2AE6B2F435A4}"/>
              </a:ext>
            </a:extLst>
          </p:cNvPr>
          <p:cNvSpPr txBox="1"/>
          <p:nvPr/>
        </p:nvSpPr>
        <p:spPr>
          <a:xfrm>
            <a:off x="4617868" y="927361"/>
            <a:ext cx="1711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iptime</a:t>
            </a:r>
            <a:r>
              <a:rPr lang="en-US" altLang="ko-KR" dirty="0"/>
              <a:t> </a:t>
            </a:r>
            <a:r>
              <a:rPr lang="ko-KR" altLang="en-US" dirty="0"/>
              <a:t>공유기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D4C292-04A7-426B-8DFB-62A9C4EEB2D6}"/>
              </a:ext>
            </a:extLst>
          </p:cNvPr>
          <p:cNvSpPr txBox="1"/>
          <p:nvPr/>
        </p:nvSpPr>
        <p:spPr>
          <a:xfrm rot="18721281">
            <a:off x="1918141" y="574837"/>
            <a:ext cx="1711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카페 네트워크</a:t>
            </a:r>
            <a:endParaRPr lang="ko-KR" altLang="en-US" dirty="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89833B5-070F-4164-9C1E-276AC35B4D6C}"/>
              </a:ext>
            </a:extLst>
          </p:cNvPr>
          <p:cNvSpPr/>
          <p:nvPr/>
        </p:nvSpPr>
        <p:spPr>
          <a:xfrm rot="13824340">
            <a:off x="1632448" y="5452041"/>
            <a:ext cx="272724" cy="27396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3B4B55-367B-4D7B-B882-798EF0F749BA}"/>
              </a:ext>
            </a:extLst>
          </p:cNvPr>
          <p:cNvSpPr txBox="1"/>
          <p:nvPr/>
        </p:nvSpPr>
        <p:spPr>
          <a:xfrm>
            <a:off x="1768810" y="5712870"/>
            <a:ext cx="585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Me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B95F63-597C-4918-BABC-C2E5088D4AF4}"/>
              </a:ext>
            </a:extLst>
          </p:cNvPr>
          <p:cNvSpPr txBox="1"/>
          <p:nvPr/>
        </p:nvSpPr>
        <p:spPr>
          <a:xfrm>
            <a:off x="532660" y="4270159"/>
            <a:ext cx="1917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조</a:t>
            </a:r>
            <a:r>
              <a:rPr lang="en-US" altLang="ko-KR" dirty="0"/>
              <a:t> </a:t>
            </a:r>
            <a:r>
              <a:rPr lang="ko-KR" altLang="en-US" dirty="0" err="1"/>
              <a:t>내부망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3CC4CC-3033-4E6C-940A-9A8998278652}"/>
              </a:ext>
            </a:extLst>
          </p:cNvPr>
          <p:cNvSpPr txBox="1"/>
          <p:nvPr/>
        </p:nvSpPr>
        <p:spPr>
          <a:xfrm>
            <a:off x="7499926" y="265156"/>
            <a:ext cx="4461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아산 팀 실습 네트워크 구성도</a:t>
            </a:r>
            <a:endParaRPr lang="en-US" altLang="ko-KR" dirty="0"/>
          </a:p>
          <a:p>
            <a:r>
              <a:rPr lang="ko-KR" altLang="en-US" dirty="0"/>
              <a:t>본인 </a:t>
            </a:r>
            <a:r>
              <a:rPr lang="en-US" altLang="ko-KR" dirty="0"/>
              <a:t>: 1</a:t>
            </a:r>
            <a:r>
              <a:rPr lang="ko-KR" altLang="en-US" dirty="0"/>
              <a:t>조 소속 </a:t>
            </a:r>
            <a:r>
              <a:rPr lang="en-US" altLang="ko-KR" dirty="0"/>
              <a:t>-&gt; VLAN 10</a:t>
            </a:r>
          </a:p>
          <a:p>
            <a:r>
              <a:rPr lang="en-US" altLang="ko-KR" dirty="0"/>
              <a:t>ens33 -&gt; L3 </a:t>
            </a:r>
            <a:r>
              <a:rPr lang="ko-KR" altLang="en-US" dirty="0"/>
              <a:t>스위치 </a:t>
            </a:r>
            <a:r>
              <a:rPr lang="en-US" altLang="ko-KR" dirty="0"/>
              <a:t>-&gt; </a:t>
            </a:r>
            <a:r>
              <a:rPr lang="en-US" altLang="ko-KR" dirty="0" err="1"/>
              <a:t>iptime</a:t>
            </a:r>
            <a:r>
              <a:rPr lang="en-US" altLang="ko-KR" dirty="0"/>
              <a:t> -&gt; </a:t>
            </a:r>
            <a:r>
              <a:rPr lang="ko-KR" altLang="en-US" dirty="0"/>
              <a:t>카페</a:t>
            </a:r>
            <a:endParaRPr lang="en-US" altLang="ko-KR" dirty="0"/>
          </a:p>
          <a:p>
            <a:r>
              <a:rPr lang="en-US" altLang="ko-KR" dirty="0"/>
              <a:t>ens34 -&gt; wi-fi </a:t>
            </a:r>
            <a:r>
              <a:rPr lang="ko-KR" altLang="en-US" dirty="0"/>
              <a:t>무선 </a:t>
            </a:r>
            <a:r>
              <a:rPr lang="en-US" altLang="ko-KR" dirty="0"/>
              <a:t>-&gt; </a:t>
            </a:r>
            <a:r>
              <a:rPr lang="ko-KR" altLang="en-US" dirty="0"/>
              <a:t>카페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2EE5040-2518-4925-B908-9237804344CE}"/>
              </a:ext>
            </a:extLst>
          </p:cNvPr>
          <p:cNvSpPr/>
          <p:nvPr/>
        </p:nvSpPr>
        <p:spPr>
          <a:xfrm>
            <a:off x="3577701" y="2805344"/>
            <a:ext cx="1802167" cy="9676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ABC101-2204-4C0A-8366-8B0A102E44B0}"/>
              </a:ext>
            </a:extLst>
          </p:cNvPr>
          <p:cNvSpPr txBox="1"/>
          <p:nvPr/>
        </p:nvSpPr>
        <p:spPr>
          <a:xfrm>
            <a:off x="3484268" y="3773010"/>
            <a:ext cx="200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Cacti </a:t>
            </a:r>
            <a:r>
              <a:rPr lang="ko-KR" altLang="en-US" dirty="0"/>
              <a:t>측정대상</a:t>
            </a:r>
          </a:p>
        </p:txBody>
      </p:sp>
    </p:spTree>
    <p:extLst>
      <p:ext uri="{BB962C8B-B14F-4D97-AF65-F5344CB8AC3E}">
        <p14:creationId xmlns:p14="http://schemas.microsoft.com/office/powerpoint/2010/main" val="2148655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F8222E-9643-4D7B-B292-7C7D12CBE36D}"/>
              </a:ext>
            </a:extLst>
          </p:cNvPr>
          <p:cNvSpPr txBox="1"/>
          <p:nvPr/>
        </p:nvSpPr>
        <p:spPr>
          <a:xfrm>
            <a:off x="207608" y="0"/>
            <a:ext cx="9348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콘솔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A96494-EA29-4B56-A009-1926F3E4A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4613"/>
            <a:ext cx="6127011" cy="48772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5C6F70-50F9-4329-A1C6-EF1A63F40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04613"/>
            <a:ext cx="6035563" cy="48772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6946E6-185D-406F-8FBF-4E0A597B0A3A}"/>
              </a:ext>
            </a:extLst>
          </p:cNvPr>
          <p:cNvSpPr txBox="1"/>
          <p:nvPr/>
        </p:nvSpPr>
        <p:spPr>
          <a:xfrm>
            <a:off x="6552573" y="5592932"/>
            <a:ext cx="5122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ㅇ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89369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F8222E-9643-4D7B-B292-7C7D12CBE36D}"/>
              </a:ext>
            </a:extLst>
          </p:cNvPr>
          <p:cNvSpPr txBox="1"/>
          <p:nvPr/>
        </p:nvSpPr>
        <p:spPr>
          <a:xfrm>
            <a:off x="108289" y="173855"/>
            <a:ext cx="9348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Cacti Setting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EDEF52-2AB4-4223-BB42-5755A5110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45" y="634099"/>
            <a:ext cx="9464860" cy="614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72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F8222E-9643-4D7B-B292-7C7D12CBE36D}"/>
              </a:ext>
            </a:extLst>
          </p:cNvPr>
          <p:cNvSpPr txBox="1"/>
          <p:nvPr/>
        </p:nvSpPr>
        <p:spPr>
          <a:xfrm>
            <a:off x="108289" y="173855"/>
            <a:ext cx="9348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Cacti Setting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E96618-C42A-46F2-9C58-B73886AE0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0343"/>
            <a:ext cx="12006565" cy="573998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125C928-F35B-4E74-AD6E-BD450AB74F8B}"/>
              </a:ext>
            </a:extLst>
          </p:cNvPr>
          <p:cNvSpPr/>
          <p:nvPr/>
        </p:nvSpPr>
        <p:spPr>
          <a:xfrm>
            <a:off x="0" y="2663301"/>
            <a:ext cx="2050742" cy="16334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65D5F0-EC75-48DF-9E37-5F3471E6BCB8}"/>
              </a:ext>
            </a:extLst>
          </p:cNvPr>
          <p:cNvSpPr txBox="1"/>
          <p:nvPr/>
        </p:nvSpPr>
        <p:spPr>
          <a:xfrm>
            <a:off x="2157274" y="3213717"/>
            <a:ext cx="2050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그래픽 템플릿이 적용됨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71163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F8222E-9643-4D7B-B292-7C7D12CBE36D}"/>
              </a:ext>
            </a:extLst>
          </p:cNvPr>
          <p:cNvSpPr txBox="1"/>
          <p:nvPr/>
        </p:nvSpPr>
        <p:spPr>
          <a:xfrm>
            <a:off x="108289" y="173855"/>
            <a:ext cx="9348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Cacti </a:t>
            </a:r>
            <a:r>
              <a:rPr lang="ko-KR" altLang="en-US" dirty="0"/>
              <a:t>그래프 적용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7B627BA-44F9-4BBC-847C-A7CEE969E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9" y="685265"/>
            <a:ext cx="11545300" cy="617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3917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F8222E-9643-4D7B-B292-7C7D12CBE36D}"/>
              </a:ext>
            </a:extLst>
          </p:cNvPr>
          <p:cNvSpPr txBox="1"/>
          <p:nvPr/>
        </p:nvSpPr>
        <p:spPr>
          <a:xfrm>
            <a:off x="108289" y="173855"/>
            <a:ext cx="9348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그래프 적용 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9F9FC3-72C1-40BE-9044-5E35761E3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964"/>
            <a:ext cx="5267325" cy="24833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9B498B2-DE8D-42BD-829B-58B0041D2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74" y="383741"/>
            <a:ext cx="5664425" cy="26545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F0B4896-61FA-49E0-8090-548FA9CBFE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" y="3415470"/>
            <a:ext cx="10029825" cy="326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45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9361E8-1FA0-40DB-A6A4-FB320A9EBA96}"/>
              </a:ext>
            </a:extLst>
          </p:cNvPr>
          <p:cNvSpPr txBox="1"/>
          <p:nvPr/>
        </p:nvSpPr>
        <p:spPr>
          <a:xfrm>
            <a:off x="251588" y="146774"/>
            <a:ext cx="11493570" cy="342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</a:t>
            </a:r>
            <a:r>
              <a:rPr lang="ko-KR" altLang="en-US"/>
              <a:t>결론</a:t>
            </a:r>
            <a:r>
              <a:rPr lang="en-US" altLang="ko-KR"/>
              <a:t>(Conclusion)&gt;</a:t>
            </a:r>
          </a:p>
          <a:p>
            <a:endParaRPr lang="en-US" altLang="ko-KR"/>
          </a:p>
          <a:p>
            <a:pPr marL="285750" indent="-285750">
              <a:buFontTx/>
              <a:buChar char="-"/>
            </a:pPr>
            <a:r>
              <a:rPr lang="ko-KR" altLang="en-US"/>
              <a:t>프로젝트 작업</a:t>
            </a:r>
            <a:endParaRPr lang="en-US" altLang="ko-KR"/>
          </a:p>
          <a:p>
            <a:r>
              <a:rPr lang="en-US" altLang="ko-KR"/>
              <a:t>- HA</a:t>
            </a:r>
            <a:r>
              <a:rPr lang="ko-KR" altLang="en-US"/>
              <a:t>와 </a:t>
            </a:r>
            <a:r>
              <a:rPr lang="en-US" altLang="ko-KR"/>
              <a:t>FT</a:t>
            </a:r>
            <a:r>
              <a:rPr lang="ko-KR" altLang="en-US"/>
              <a:t> 기능을 쓰는 이유는 기존에 운영 중인 가상머신</a:t>
            </a:r>
            <a:r>
              <a:rPr lang="en-US" altLang="ko-KR"/>
              <a:t>(</a:t>
            </a:r>
            <a:r>
              <a:rPr lang="ko-KR" altLang="en-US"/>
              <a:t>웹 서버나 데이터 서버 등의 용도로 사용되는 </a:t>
            </a:r>
            <a:r>
              <a:rPr lang="en-US" altLang="ko-KR"/>
              <a:t>VM)</a:t>
            </a:r>
            <a:r>
              <a:rPr lang="ko-KR" altLang="en-US"/>
              <a:t>을 호스팅하는 서버가 예기치 못한 상황에 의해 중단됬을 경우</a:t>
            </a:r>
            <a:r>
              <a:rPr lang="en-US" altLang="ko-KR"/>
              <a:t>, </a:t>
            </a:r>
            <a:r>
              <a:rPr lang="ko-KR" altLang="en-US"/>
              <a:t>서비스가 장시간 다운 되는 사태를 막기 위해 다른 호스팅으로 이전하기 위해서이다</a:t>
            </a:r>
            <a:r>
              <a:rPr lang="en-US" altLang="ko-KR"/>
              <a:t>. </a:t>
            </a:r>
            <a:r>
              <a:rPr lang="ko-KR" altLang="en-US"/>
              <a:t>특히</a:t>
            </a:r>
            <a:r>
              <a:rPr lang="en-US" altLang="ko-KR"/>
              <a:t>, </a:t>
            </a:r>
            <a:r>
              <a:rPr lang="ko-KR" altLang="en-US"/>
              <a:t>서비스가 항시 가동되어야 하는 서버는 잠깐이라도 서비스가 끊길 경우</a:t>
            </a:r>
            <a:r>
              <a:rPr lang="en-US" altLang="ko-KR"/>
              <a:t>, </a:t>
            </a:r>
            <a:r>
              <a:rPr lang="ko-KR" altLang="en-US"/>
              <a:t>그 타격이 상당히 크기 때문에 </a:t>
            </a:r>
            <a:r>
              <a:rPr lang="en-US" altLang="ko-KR"/>
              <a:t>(</a:t>
            </a:r>
            <a:r>
              <a:rPr lang="ko-KR" altLang="en-US"/>
              <a:t>네이버 메일서버가 사전 예고도 없이 </a:t>
            </a:r>
            <a:r>
              <a:rPr lang="en-US" altLang="ko-KR"/>
              <a:t>1</a:t>
            </a:r>
            <a:r>
              <a:rPr lang="ko-KR" altLang="en-US"/>
              <a:t>시간 넘게 중단됬다고 생각해보자 이 메일 서비스를 이용하는 유저들은 엄청난 불편함을 감수해야 할 것 이다</a:t>
            </a:r>
            <a:r>
              <a:rPr lang="en-US" altLang="ko-KR"/>
              <a:t>)</a:t>
            </a:r>
          </a:p>
          <a:p>
            <a:pPr lvl="1"/>
            <a:r>
              <a:rPr lang="en-US" altLang="ko-KR"/>
              <a:t> </a:t>
            </a:r>
          </a:p>
          <a:p>
            <a:pPr marL="742950" lvl="1" indent="-285750">
              <a:buFontTx/>
              <a:buChar char="-"/>
            </a:pPr>
            <a:endParaRPr lang="en-US" altLang="ko-KR" dirty="0"/>
          </a:p>
          <a:p>
            <a:endParaRPr lang="en-US" altLang="ko-KR" dirty="0"/>
          </a:p>
          <a:p>
            <a:pPr lvl="0">
              <a:lnSpc>
                <a:spcPct val="150000"/>
              </a:lnSpc>
            </a:pPr>
            <a:r>
              <a:rPr lang="en-US" altLang="ko-KR" sz="1400">
                <a:solidFill>
                  <a:prstClr val="black"/>
                </a:solidFill>
              </a:rPr>
              <a:t>  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939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144782E-3BF0-4DCC-B352-863D9175E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203" y="318244"/>
            <a:ext cx="5459593" cy="45650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3E398E-01D1-4C55-BCD5-F2F9900AEE10}"/>
              </a:ext>
            </a:extLst>
          </p:cNvPr>
          <p:cNvSpPr txBox="1"/>
          <p:nvPr/>
        </p:nvSpPr>
        <p:spPr>
          <a:xfrm>
            <a:off x="4891596" y="147382"/>
            <a:ext cx="165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</a:t>
            </a:r>
            <a:r>
              <a:rPr lang="ko-KR" altLang="en-US"/>
              <a:t>조 구상도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4058B82-8FE2-43A7-9C94-16F95DFAF11D}"/>
              </a:ext>
            </a:extLst>
          </p:cNvPr>
          <p:cNvSpPr/>
          <p:nvPr/>
        </p:nvSpPr>
        <p:spPr>
          <a:xfrm>
            <a:off x="4891596" y="4838905"/>
            <a:ext cx="2317071" cy="158762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&lt;172.25.10.242&gt;</a:t>
            </a:r>
          </a:p>
          <a:p>
            <a:pPr algn="ctr"/>
            <a:endParaRPr lang="en-US" altLang="ko-KR">
              <a:solidFill>
                <a:schemeClr val="tx1"/>
              </a:solidFill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</a:rPr>
              <a:t>VMWare ESXi 7.1</a:t>
            </a:r>
          </a:p>
          <a:p>
            <a:pPr algn="ctr"/>
            <a:r>
              <a:rPr lang="en-US" altLang="ko-KR">
                <a:solidFill>
                  <a:schemeClr val="tx1"/>
                </a:solidFill>
              </a:rPr>
              <a:t>4 x CPU @ 1.6GHz</a:t>
            </a:r>
          </a:p>
          <a:p>
            <a:pPr algn="ctr"/>
            <a:r>
              <a:rPr lang="en-US" altLang="ko-KR">
                <a:solidFill>
                  <a:schemeClr val="tx1"/>
                </a:solidFill>
              </a:rPr>
              <a:t>6.6 GB RAM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734C7EB-A198-4D50-9245-ACF3F093DF9E}"/>
              </a:ext>
            </a:extLst>
          </p:cNvPr>
          <p:cNvSpPr/>
          <p:nvPr/>
        </p:nvSpPr>
        <p:spPr>
          <a:xfrm>
            <a:off x="1367491" y="3049848"/>
            <a:ext cx="2317071" cy="158762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&lt;172.25.10.241&gt;</a:t>
            </a:r>
          </a:p>
          <a:p>
            <a:pPr algn="ctr"/>
            <a:endParaRPr lang="en-US" altLang="ko-KR">
              <a:solidFill>
                <a:schemeClr val="tx1"/>
              </a:solidFill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</a:rPr>
              <a:t>VMWare ESXi 7.1</a:t>
            </a:r>
          </a:p>
          <a:p>
            <a:pPr algn="ctr"/>
            <a:r>
              <a:rPr lang="en-US" altLang="ko-KR">
                <a:solidFill>
                  <a:schemeClr val="tx1"/>
                </a:solidFill>
              </a:rPr>
              <a:t>4 x CPU @ 1.6GHz</a:t>
            </a:r>
          </a:p>
          <a:p>
            <a:pPr algn="ctr"/>
            <a:r>
              <a:rPr lang="en-US" altLang="ko-KR">
                <a:solidFill>
                  <a:schemeClr val="tx1"/>
                </a:solidFill>
              </a:rPr>
              <a:t>6.6 GB RAM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64D977-9CB4-4ED2-A310-DA09DF5743AB}"/>
              </a:ext>
            </a:extLst>
          </p:cNvPr>
          <p:cNvSpPr/>
          <p:nvPr/>
        </p:nvSpPr>
        <p:spPr>
          <a:xfrm>
            <a:off x="8507440" y="3143269"/>
            <a:ext cx="2317071" cy="158762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&lt;172.25.10.250&gt;</a:t>
            </a:r>
          </a:p>
          <a:p>
            <a:pPr algn="ctr"/>
            <a:endParaRPr lang="en-US" altLang="ko-KR">
              <a:solidFill>
                <a:schemeClr val="tx1"/>
              </a:solidFill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</a:rPr>
              <a:t>VMWare ESXi 7.1</a:t>
            </a:r>
          </a:p>
          <a:p>
            <a:pPr algn="ctr"/>
            <a:r>
              <a:rPr lang="en-US" altLang="ko-KR">
                <a:solidFill>
                  <a:schemeClr val="tx1"/>
                </a:solidFill>
              </a:rPr>
              <a:t>4 x CPU @ 1.6GHz</a:t>
            </a:r>
          </a:p>
          <a:p>
            <a:pPr algn="ctr"/>
            <a:r>
              <a:rPr lang="en-US" altLang="ko-KR">
                <a:solidFill>
                  <a:schemeClr val="tx1"/>
                </a:solidFill>
              </a:rPr>
              <a:t>6.6 GB RAM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92487C-57BC-4109-8067-99FC88A17DC1}"/>
              </a:ext>
            </a:extLst>
          </p:cNvPr>
          <p:cNvSpPr/>
          <p:nvPr/>
        </p:nvSpPr>
        <p:spPr>
          <a:xfrm>
            <a:off x="677532" y="318244"/>
            <a:ext cx="2777231" cy="15476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&lt;172.25.10.240&gt;</a:t>
            </a:r>
          </a:p>
          <a:p>
            <a:pPr algn="ctr"/>
            <a:endParaRPr lang="en-US" altLang="ko-KR">
              <a:solidFill>
                <a:schemeClr val="tx1"/>
              </a:solidFill>
            </a:endParaRPr>
          </a:p>
          <a:p>
            <a:pPr algn="ctr"/>
            <a:r>
              <a:rPr lang="en-US" altLang="ko-KR">
                <a:solidFill>
                  <a:schemeClr val="tx1"/>
                </a:solidFill>
              </a:rPr>
              <a:t>VMWare vCenter Server</a:t>
            </a:r>
          </a:p>
          <a:p>
            <a:pPr algn="ctr"/>
            <a:r>
              <a:rPr lang="en-US" altLang="ko-KR">
                <a:solidFill>
                  <a:schemeClr val="tx1"/>
                </a:solidFill>
              </a:rPr>
              <a:t>2 x CPU @ 2.30GHz</a:t>
            </a:r>
          </a:p>
          <a:p>
            <a:pPr algn="ctr"/>
            <a:r>
              <a:rPr lang="en-US" altLang="ko-KR">
                <a:solidFill>
                  <a:schemeClr val="tx1"/>
                </a:solidFill>
              </a:rPr>
              <a:t>9.8 GB RAM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F9DFE33-93F0-49A2-84C9-00EE21AF65A5}"/>
              </a:ext>
            </a:extLst>
          </p:cNvPr>
          <p:cNvCxnSpPr/>
          <p:nvPr/>
        </p:nvCxnSpPr>
        <p:spPr>
          <a:xfrm>
            <a:off x="6075957" y="1865918"/>
            <a:ext cx="11971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5BCA08-590D-4F00-83FC-708D3BA44453}"/>
              </a:ext>
            </a:extLst>
          </p:cNvPr>
          <p:cNvSpPr/>
          <p:nvPr/>
        </p:nvSpPr>
        <p:spPr>
          <a:xfrm>
            <a:off x="7269464" y="1468113"/>
            <a:ext cx="1197141" cy="564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iSCSI</a:t>
            </a:r>
          </a:p>
          <a:p>
            <a:pPr algn="ctr"/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Datastore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C90385D-E9DE-4A98-8ED7-7A73806FC347}"/>
              </a:ext>
            </a:extLst>
          </p:cNvPr>
          <p:cNvSpPr/>
          <p:nvPr/>
        </p:nvSpPr>
        <p:spPr>
          <a:xfrm>
            <a:off x="8575959" y="1013163"/>
            <a:ext cx="2317071" cy="9221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Datastore_kms</a:t>
            </a:r>
          </a:p>
          <a:p>
            <a:pPr algn="ctr"/>
            <a:r>
              <a:rPr lang="en-US" altLang="ko-KR">
                <a:solidFill>
                  <a:schemeClr val="tx1"/>
                </a:solidFill>
              </a:rPr>
              <a:t>Datastore_ljh</a:t>
            </a:r>
          </a:p>
          <a:p>
            <a:pPr algn="ctr"/>
            <a:r>
              <a:rPr lang="en-US" altLang="ko-KR">
                <a:solidFill>
                  <a:schemeClr val="tx1"/>
                </a:solidFill>
              </a:rPr>
              <a:t>Datastore_mj</a:t>
            </a:r>
          </a:p>
        </p:txBody>
      </p:sp>
    </p:spTree>
    <p:extLst>
      <p:ext uri="{BB962C8B-B14F-4D97-AF65-F5344CB8AC3E}">
        <p14:creationId xmlns:p14="http://schemas.microsoft.com/office/powerpoint/2010/main" val="2935221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8136B5C2-C1F6-4969-9F7A-C15E0822A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520" y="57696"/>
            <a:ext cx="4320480" cy="3860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DC8CD88-C5F1-4021-B999-A8D5F1771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36426" y="62297"/>
            <a:ext cx="5108509" cy="3203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90D555-7367-4E37-AB20-62F51614BD81}"/>
              </a:ext>
            </a:extLst>
          </p:cNvPr>
          <p:cNvSpPr txBox="1"/>
          <p:nvPr/>
        </p:nvSpPr>
        <p:spPr>
          <a:xfrm>
            <a:off x="8907747" y="1668702"/>
            <a:ext cx="419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vCenter </a:t>
            </a:r>
            <a:r>
              <a:rPr lang="ko-KR" altLang="en-US"/>
              <a:t>설치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5CD5309-F69B-4C04-83EF-D333F3E9C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66836" y="2099310"/>
            <a:ext cx="4552950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F3DA033-E79B-4A9B-90BC-2F899FDE8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08475" y="3714511"/>
            <a:ext cx="3465882" cy="3039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1C5A410-BA9C-4148-BF40-8616E8A51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27964" y="3305169"/>
            <a:ext cx="3972690" cy="3383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917F3B32-5A5E-4ACC-9B46-DFF84CD77CC6}"/>
              </a:ext>
            </a:extLst>
          </p:cNvPr>
          <p:cNvSpPr/>
          <p:nvPr/>
        </p:nvSpPr>
        <p:spPr>
          <a:xfrm>
            <a:off x="2198451" y="1922384"/>
            <a:ext cx="1118681" cy="26633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C4232B2C-B842-4976-81DE-4D8F07CB8D2B}"/>
              </a:ext>
            </a:extLst>
          </p:cNvPr>
          <p:cNvSpPr/>
          <p:nvPr/>
        </p:nvSpPr>
        <p:spPr>
          <a:xfrm rot="2993842">
            <a:off x="7959301" y="1789214"/>
            <a:ext cx="1118681" cy="26633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05579775-7209-418F-A95C-5A8085FB08C6}"/>
              </a:ext>
            </a:extLst>
          </p:cNvPr>
          <p:cNvSpPr/>
          <p:nvPr/>
        </p:nvSpPr>
        <p:spPr>
          <a:xfrm rot="5400000">
            <a:off x="8982075" y="3535619"/>
            <a:ext cx="1118681" cy="26633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F6E2105-668E-4931-A86F-A7E27468F1F8}"/>
              </a:ext>
            </a:extLst>
          </p:cNvPr>
          <p:cNvSpPr/>
          <p:nvPr/>
        </p:nvSpPr>
        <p:spPr>
          <a:xfrm rot="10800000">
            <a:off x="5175681" y="5283849"/>
            <a:ext cx="2880795" cy="29074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4DFA61-D38E-48A5-A8B5-3262597B0CC3}"/>
              </a:ext>
            </a:extLst>
          </p:cNvPr>
          <p:cNvSpPr txBox="1"/>
          <p:nvPr/>
        </p:nvSpPr>
        <p:spPr>
          <a:xfrm>
            <a:off x="2198451" y="5897349"/>
            <a:ext cx="419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vCenter </a:t>
            </a:r>
            <a:r>
              <a:rPr lang="ko-KR" altLang="en-US"/>
              <a:t>정상 작동 확인</a:t>
            </a:r>
          </a:p>
        </p:txBody>
      </p:sp>
    </p:spTree>
    <p:extLst>
      <p:ext uri="{BB962C8B-B14F-4D97-AF65-F5344CB8AC3E}">
        <p14:creationId xmlns:p14="http://schemas.microsoft.com/office/powerpoint/2010/main" val="2148811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FEB484C-8D59-424D-8B3C-71EE57C60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057" y="0"/>
            <a:ext cx="8615943" cy="53319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23B92C-40A9-4FC4-86FE-98F9D5F8E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87676" cy="36478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99BA02-B208-432D-9996-39C7759BDA38}"/>
              </a:ext>
            </a:extLst>
          </p:cNvPr>
          <p:cNvSpPr txBox="1"/>
          <p:nvPr/>
        </p:nvSpPr>
        <p:spPr>
          <a:xfrm>
            <a:off x="0" y="3647872"/>
            <a:ext cx="39605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&lt;iSCSI </a:t>
            </a:r>
            <a:r>
              <a:rPr lang="ko-KR" altLang="en-US"/>
              <a:t>서버 설정</a:t>
            </a:r>
            <a:r>
              <a:rPr lang="en-US" altLang="ko-KR"/>
              <a:t>&gt;</a:t>
            </a:r>
          </a:p>
          <a:p>
            <a:endParaRPr lang="en-US" altLang="ko-KR">
              <a:solidFill>
                <a:srgbClr val="FF0000"/>
              </a:solidFill>
            </a:endParaRPr>
          </a:p>
          <a:p>
            <a:r>
              <a:rPr lang="ko-KR" altLang="en-US">
                <a:solidFill>
                  <a:srgbClr val="FF0000"/>
                </a:solidFill>
              </a:rPr>
              <a:t>가상 스토리지를 관리하기 위해 </a:t>
            </a:r>
            <a:r>
              <a:rPr lang="en-US" altLang="ko-KR">
                <a:solidFill>
                  <a:srgbClr val="FF0000"/>
                </a:solidFill>
              </a:rPr>
              <a:t>Starwind </a:t>
            </a:r>
            <a:r>
              <a:rPr lang="ko-KR" altLang="en-US">
                <a:solidFill>
                  <a:srgbClr val="FF0000"/>
                </a:solidFill>
              </a:rPr>
              <a:t>서버 역시 접속해놓는다</a:t>
            </a:r>
            <a:r>
              <a:rPr lang="en-US" altLang="ko-KR">
                <a:solidFill>
                  <a:srgbClr val="FF0000"/>
                </a:solidFill>
              </a:rPr>
              <a:t>.</a:t>
            </a:r>
          </a:p>
          <a:p>
            <a:endParaRPr lang="en-US" altLang="ko-KR">
              <a:solidFill>
                <a:srgbClr val="FF0000"/>
              </a:solidFill>
            </a:endParaRPr>
          </a:p>
          <a:p>
            <a:r>
              <a:rPr lang="ko-KR" altLang="en-US">
                <a:solidFill>
                  <a:srgbClr val="FF0000"/>
                </a:solidFill>
              </a:rPr>
              <a:t>이 서버는 </a:t>
            </a:r>
            <a:r>
              <a:rPr lang="en-US" altLang="ko-KR">
                <a:solidFill>
                  <a:srgbClr val="FF0000"/>
                </a:solidFill>
              </a:rPr>
              <a:t>vSphere</a:t>
            </a:r>
            <a:r>
              <a:rPr lang="ko-KR" altLang="en-US">
                <a:solidFill>
                  <a:srgbClr val="FF0000"/>
                </a:solidFill>
              </a:rPr>
              <a:t>의 </a:t>
            </a:r>
            <a:r>
              <a:rPr lang="en-US" altLang="ko-KR">
                <a:solidFill>
                  <a:srgbClr val="FF0000"/>
                </a:solidFill>
              </a:rPr>
              <a:t>iSCSI </a:t>
            </a:r>
            <a:r>
              <a:rPr lang="ko-KR" altLang="en-US">
                <a:solidFill>
                  <a:srgbClr val="FF0000"/>
                </a:solidFill>
              </a:rPr>
              <a:t>어댑터에</a:t>
            </a:r>
            <a:r>
              <a:rPr lang="en-US" altLang="ko-KR">
                <a:solidFill>
                  <a:srgbClr val="FF0000"/>
                </a:solidFill>
              </a:rPr>
              <a:t> </a:t>
            </a:r>
            <a:r>
              <a:rPr lang="ko-KR" altLang="en-US">
                <a:solidFill>
                  <a:srgbClr val="FF0000"/>
                </a:solidFill>
              </a:rPr>
              <a:t>연결되어야 한다</a:t>
            </a:r>
            <a:r>
              <a:rPr lang="en-US" altLang="ko-KR">
                <a:solidFill>
                  <a:srgbClr val="FF0000"/>
                </a:solidFill>
              </a:rPr>
              <a:t>.</a:t>
            </a:r>
          </a:p>
          <a:p>
            <a:endParaRPr lang="en-US" altLang="ko-KR">
              <a:solidFill>
                <a:srgbClr val="FF0000"/>
              </a:solidFill>
            </a:endParaRPr>
          </a:p>
          <a:p>
            <a:r>
              <a:rPr lang="en-US" altLang="ko-KR">
                <a:solidFill>
                  <a:srgbClr val="FF0000"/>
                </a:solidFill>
              </a:rPr>
              <a:t>-&gt; </a:t>
            </a:r>
            <a:r>
              <a:rPr lang="ko-KR" altLang="en-US">
                <a:solidFill>
                  <a:srgbClr val="FF0000"/>
                </a:solidFill>
              </a:rPr>
              <a:t>공용 스토리지로 사용하기 위해</a:t>
            </a:r>
            <a:endParaRPr lang="en-US" altLang="ko-KR">
              <a:solidFill>
                <a:srgbClr val="FF0000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DF036F8-33C7-4B8D-A34B-C108530A01A3}"/>
              </a:ext>
            </a:extLst>
          </p:cNvPr>
          <p:cNvCxnSpPr>
            <a:cxnSpLocks/>
          </p:cNvCxnSpPr>
          <p:nvPr/>
        </p:nvCxnSpPr>
        <p:spPr>
          <a:xfrm>
            <a:off x="3203195" y="1612809"/>
            <a:ext cx="51928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633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31B589C-3C84-4EBA-9002-2848C4194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3441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912D4D1-B130-470A-85DF-985D453FE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9674"/>
            <a:ext cx="12192000" cy="21699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639064-2B29-442C-88EE-3F1AB454B2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4119"/>
            <a:ext cx="12192000" cy="2205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CD668E9-C499-41D1-BB8B-BE44A7040F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401" y="1611603"/>
            <a:ext cx="5865874" cy="38138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9AF894-9D61-4AA3-AAE2-6CD2D8064FDE}"/>
              </a:ext>
            </a:extLst>
          </p:cNvPr>
          <p:cNvSpPr txBox="1"/>
          <p:nvPr/>
        </p:nvSpPr>
        <p:spPr>
          <a:xfrm>
            <a:off x="8791726" y="4323067"/>
            <a:ext cx="3133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사용할 호스트</a:t>
            </a:r>
            <a:endParaRPr lang="en-US" altLang="ko-KR"/>
          </a:p>
          <a:p>
            <a:r>
              <a:rPr lang="en-US" altLang="ko-KR"/>
              <a:t>VMWare ESXi</a:t>
            </a:r>
          </a:p>
          <a:p>
            <a:r>
              <a:rPr lang="en-US" altLang="ko-KR"/>
              <a:t>172.25.10.242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F09E44-FE59-4046-90FC-700FB9692065}"/>
              </a:ext>
            </a:extLst>
          </p:cNvPr>
          <p:cNvSpPr/>
          <p:nvPr/>
        </p:nvSpPr>
        <p:spPr>
          <a:xfrm>
            <a:off x="2095130" y="1145219"/>
            <a:ext cx="1056443" cy="8611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1865E5-75CD-47F3-A93F-831FC37C25AA}"/>
              </a:ext>
            </a:extLst>
          </p:cNvPr>
          <p:cNvSpPr txBox="1"/>
          <p:nvPr/>
        </p:nvSpPr>
        <p:spPr>
          <a:xfrm>
            <a:off x="3151573" y="1098185"/>
            <a:ext cx="33380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centOS</a:t>
            </a:r>
          </a:p>
          <a:p>
            <a:r>
              <a:rPr lang="en-US" altLang="ko-KR" sz="1400"/>
              <a:t>HA, FT </a:t>
            </a:r>
            <a:r>
              <a:rPr lang="ko-KR" altLang="en-US" sz="1400"/>
              <a:t>실습을 위한 가상 머신</a:t>
            </a:r>
            <a:endParaRPr lang="en-US" altLang="ko-KR" sz="1400"/>
          </a:p>
          <a:p>
            <a:r>
              <a:rPr lang="ko-KR" altLang="en-US" sz="1400"/>
              <a:t>웹서버 </a:t>
            </a:r>
            <a:r>
              <a:rPr lang="en-US" altLang="ko-KR" sz="1400"/>
              <a:t>1</a:t>
            </a:r>
          </a:p>
          <a:p>
            <a:r>
              <a:rPr lang="ko-KR" altLang="en-US" sz="1400"/>
              <a:t>웹서버</a:t>
            </a:r>
            <a:r>
              <a:rPr lang="en-US" altLang="ko-KR" sz="140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1152335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2947FAC-377D-4411-AB6A-388855954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405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15441F3-CCEB-4143-B314-98E735280E1D}"/>
              </a:ext>
            </a:extLst>
          </p:cNvPr>
          <p:cNvSpPr/>
          <p:nvPr/>
        </p:nvSpPr>
        <p:spPr>
          <a:xfrm>
            <a:off x="1097316" y="1606859"/>
            <a:ext cx="2038350" cy="278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0F44F5-11FE-4CC9-8E5C-C728B919EE2A}"/>
              </a:ext>
            </a:extLst>
          </p:cNvPr>
          <p:cNvSpPr txBox="1"/>
          <p:nvPr/>
        </p:nvSpPr>
        <p:spPr>
          <a:xfrm>
            <a:off x="3258105" y="1885487"/>
            <a:ext cx="3586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새 클러스터 </a:t>
            </a:r>
            <a:r>
              <a:rPr lang="en-US" altLang="ko-KR">
                <a:solidFill>
                  <a:srgbClr val="FF0000"/>
                </a:solidFill>
              </a:rPr>
              <a:t>1</a:t>
            </a:r>
            <a:r>
              <a:rPr lang="ko-KR" altLang="en-US">
                <a:solidFill>
                  <a:srgbClr val="FF0000"/>
                </a:solidFill>
              </a:rPr>
              <a:t>조</a:t>
            </a:r>
            <a:endParaRPr lang="en-US" altLang="ko-KR">
              <a:solidFill>
                <a:srgbClr val="FF0000"/>
              </a:solidFill>
            </a:endParaRPr>
          </a:p>
          <a:p>
            <a:r>
              <a:rPr lang="en-US" altLang="ko-KR">
                <a:solidFill>
                  <a:srgbClr val="FF0000"/>
                </a:solidFill>
              </a:rPr>
              <a:t>-&gt;</a:t>
            </a:r>
            <a:r>
              <a:rPr lang="ko-KR" altLang="en-US">
                <a:solidFill>
                  <a:srgbClr val="FF0000"/>
                </a:solidFill>
              </a:rPr>
              <a:t> 호스트 추가</a:t>
            </a:r>
            <a:r>
              <a:rPr lang="en-US" altLang="ko-KR">
                <a:solidFill>
                  <a:srgbClr val="FF0000"/>
                </a:solidFill>
              </a:rPr>
              <a:t>…</a:t>
            </a:r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770A8C-FD01-4002-AD97-62AB6B5CA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069" y="2619780"/>
            <a:ext cx="7910245" cy="174513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69409D28-B0F7-4068-AC29-38B2C8F14C08}"/>
              </a:ext>
            </a:extLst>
          </p:cNvPr>
          <p:cNvCxnSpPr>
            <a:cxnSpLocks/>
            <a:stCxn id="9" idx="2"/>
            <a:endCxn id="3" idx="1"/>
          </p:cNvCxnSpPr>
          <p:nvPr/>
        </p:nvCxnSpPr>
        <p:spPr>
          <a:xfrm rot="16200000" flipH="1">
            <a:off x="1644851" y="2357127"/>
            <a:ext cx="1606859" cy="66357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6C30946C-4F75-4595-A4DB-211219A6C8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594" y="4686864"/>
            <a:ext cx="5799323" cy="202709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F6415F8E-3D61-45E6-963C-4E034AB3B9B9}"/>
              </a:ext>
            </a:extLst>
          </p:cNvPr>
          <p:cNvCxnSpPr>
            <a:cxnSpLocks/>
          </p:cNvCxnSpPr>
          <p:nvPr/>
        </p:nvCxnSpPr>
        <p:spPr>
          <a:xfrm>
            <a:off x="3764604" y="4452873"/>
            <a:ext cx="1964990" cy="1247539"/>
          </a:xfrm>
          <a:prstGeom prst="bentConnector3">
            <a:avLst>
              <a:gd name="adj1" fmla="val -49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975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7E6E00-C1B5-44AD-9009-D9D8E54BBEED}"/>
              </a:ext>
            </a:extLst>
          </p:cNvPr>
          <p:cNvSpPr txBox="1"/>
          <p:nvPr/>
        </p:nvSpPr>
        <p:spPr>
          <a:xfrm>
            <a:off x="630315" y="328474"/>
            <a:ext cx="10759736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/>
              <a:t>&lt;</a:t>
            </a:r>
            <a:r>
              <a:rPr lang="ko-KR" altLang="en-US" sz="2800"/>
              <a:t>마이그레이션</a:t>
            </a:r>
            <a:r>
              <a:rPr lang="en-US" altLang="ko-KR" sz="2800"/>
              <a:t>(Migration, vMotion)&gt;</a:t>
            </a:r>
          </a:p>
          <a:p>
            <a:pPr algn="ctr"/>
            <a:r>
              <a:rPr lang="ko-KR" altLang="en-US"/>
              <a:t>어플리케이션이나 모듈을 다른 환경으로 이주시키는 것을 말함</a:t>
            </a:r>
            <a:r>
              <a:rPr lang="en-US" altLang="ko-KR"/>
              <a:t>.</a:t>
            </a:r>
          </a:p>
          <a:p>
            <a:pPr algn="ctr"/>
            <a:r>
              <a:rPr lang="en-US" altLang="ko-KR"/>
              <a:t>VMWare ESXi</a:t>
            </a:r>
            <a:r>
              <a:rPr lang="ko-KR" altLang="en-US"/>
              <a:t>에 있는 </a:t>
            </a:r>
            <a:r>
              <a:rPr lang="en-US" altLang="ko-KR"/>
              <a:t>vMotion</a:t>
            </a:r>
            <a:r>
              <a:rPr lang="ko-KR" altLang="en-US"/>
              <a:t>이 마이그레이션 역할을 수행함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/>
              <a:t>계산 리소스</a:t>
            </a:r>
            <a:r>
              <a:rPr lang="en-US" altLang="ko-KR"/>
              <a:t> : ESXi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/>
              <a:t>스토리지</a:t>
            </a:r>
            <a:r>
              <a:rPr lang="en-US" altLang="ko-KR"/>
              <a:t> : </a:t>
            </a:r>
            <a:r>
              <a:rPr lang="ko-KR" altLang="en-US"/>
              <a:t>공용 </a:t>
            </a:r>
            <a:r>
              <a:rPr lang="en-US" altLang="ko-KR"/>
              <a:t>iSCSI(</a:t>
            </a:r>
            <a:r>
              <a:rPr lang="ko-KR" altLang="en-US"/>
              <a:t>스토리지</a:t>
            </a:r>
            <a:r>
              <a:rPr lang="en-US" altLang="ko-KR"/>
              <a:t>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/>
              <a:t>계산 리소스 </a:t>
            </a:r>
            <a:r>
              <a:rPr lang="en-US" altLang="ko-KR"/>
              <a:t>&amp; </a:t>
            </a:r>
            <a:r>
              <a:rPr lang="ko-KR" altLang="en-US"/>
              <a:t>스토리지 </a:t>
            </a:r>
            <a:r>
              <a:rPr lang="en-US" altLang="ko-KR"/>
              <a:t>: ESXi</a:t>
            </a:r>
            <a:r>
              <a:rPr lang="ko-KR" altLang="en-US"/>
              <a:t>과 데이터 스토어</a:t>
            </a:r>
            <a:r>
              <a:rPr lang="en-US" altLang="ko-KR"/>
              <a:t>(.iso)</a:t>
            </a:r>
            <a:r>
              <a:rPr lang="ko-KR" altLang="en-US"/>
              <a:t> </a:t>
            </a:r>
            <a:endParaRPr lang="en-US" altLang="ko-KR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/>
              <a:t>DRS(Distributed Resource Scheduler) : </a:t>
            </a:r>
          </a:p>
          <a:p>
            <a:pPr lvl="1"/>
            <a:r>
              <a:rPr lang="ko-KR" altLang="en-US"/>
              <a:t>분산 리소스 스케쥴러</a:t>
            </a:r>
            <a:r>
              <a:rPr lang="en-US" altLang="ko-KR"/>
              <a:t>. </a:t>
            </a:r>
            <a:r>
              <a:rPr lang="ko-KR" altLang="en-US"/>
              <a:t>호스트의 리소스가 부족할 경우</a:t>
            </a:r>
            <a:r>
              <a:rPr lang="en-US" altLang="ko-KR"/>
              <a:t>, </a:t>
            </a:r>
            <a:r>
              <a:rPr lang="ko-KR" altLang="en-US"/>
              <a:t>리소스 여유가 있는 호스트를 </a:t>
            </a:r>
            <a:endParaRPr lang="en-US" altLang="ko-KR"/>
          </a:p>
          <a:p>
            <a:pPr lvl="1"/>
            <a:r>
              <a:rPr lang="ko-KR" altLang="en-US"/>
              <a:t>자동으로 찾아서 가상머신을 이동하는 기능</a:t>
            </a:r>
            <a:r>
              <a:rPr lang="en-US" altLang="ko-KR"/>
              <a:t>. vMotion</a:t>
            </a:r>
            <a:r>
              <a:rPr lang="ko-KR" altLang="en-US"/>
              <a:t>이 수행한다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예</a:t>
            </a:r>
            <a:r>
              <a:rPr lang="en-US" altLang="ko-KR"/>
              <a:t>) VM </a:t>
            </a:r>
            <a:r>
              <a:rPr lang="ko-KR" altLang="en-US"/>
              <a:t>실행 시</a:t>
            </a:r>
            <a:r>
              <a:rPr lang="en-US" altLang="ko-KR"/>
              <a:t>, </a:t>
            </a:r>
            <a:r>
              <a:rPr lang="ko-KR" altLang="en-US"/>
              <a:t>현재 호스트의 리소스가 부족할 경우</a:t>
            </a:r>
            <a:r>
              <a:rPr lang="en-US" altLang="ko-KR"/>
              <a:t>, </a:t>
            </a:r>
            <a:r>
              <a:rPr lang="ko-KR" altLang="en-US"/>
              <a:t>다른 호스트로 이동됨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/>
              <a:t>HA(High Availability) : vm</a:t>
            </a:r>
            <a:r>
              <a:rPr lang="ko-KR" altLang="en-US"/>
              <a:t>이 실행 중인 </a:t>
            </a:r>
            <a:r>
              <a:rPr lang="en-US" altLang="ko-KR"/>
              <a:t>host</a:t>
            </a:r>
            <a:r>
              <a:rPr lang="ko-KR" altLang="en-US"/>
              <a:t>가 중단됬을 경우</a:t>
            </a:r>
            <a:r>
              <a:rPr lang="en-US" altLang="ko-KR"/>
              <a:t>, </a:t>
            </a:r>
            <a:r>
              <a:rPr lang="ko-KR" altLang="en-US"/>
              <a:t>다른 </a:t>
            </a:r>
            <a:r>
              <a:rPr lang="en-US" altLang="ko-KR"/>
              <a:t>host</a:t>
            </a:r>
            <a:r>
              <a:rPr lang="ko-KR" altLang="en-US"/>
              <a:t>로 이동</a:t>
            </a:r>
            <a:endParaRPr lang="en-US" altLang="ko-KR"/>
          </a:p>
          <a:p>
            <a:pPr lvl="1"/>
            <a:r>
              <a:rPr lang="en-US" altLang="ko-KR"/>
              <a:t>-&gt; FT (Fault Tolerance) : </a:t>
            </a:r>
            <a:r>
              <a:rPr lang="ko-KR" altLang="en-US"/>
              <a:t>여러 </a:t>
            </a:r>
            <a:r>
              <a:rPr lang="en-US" altLang="ko-KR"/>
              <a:t>host</a:t>
            </a:r>
            <a:r>
              <a:rPr lang="ko-KR" altLang="en-US"/>
              <a:t>가 </a:t>
            </a:r>
            <a:r>
              <a:rPr lang="en-US" altLang="ko-KR"/>
              <a:t>vm</a:t>
            </a:r>
            <a:r>
              <a:rPr lang="ko-KR" altLang="en-US"/>
              <a:t>을 보유 중</a:t>
            </a:r>
            <a:r>
              <a:rPr lang="en-US" altLang="ko-KR"/>
              <a:t>, </a:t>
            </a:r>
            <a:r>
              <a:rPr lang="ko-KR" altLang="en-US"/>
              <a:t>메인 </a:t>
            </a:r>
            <a:r>
              <a:rPr lang="en-US" altLang="ko-KR"/>
              <a:t>host</a:t>
            </a:r>
            <a:r>
              <a:rPr lang="ko-KR" altLang="en-US"/>
              <a:t>가 중단됬을 경우</a:t>
            </a:r>
            <a:r>
              <a:rPr lang="en-US" altLang="ko-KR"/>
              <a:t>, </a:t>
            </a:r>
          </a:p>
          <a:p>
            <a:pPr lvl="1"/>
            <a:r>
              <a:rPr lang="ko-KR" altLang="en-US"/>
              <a:t>자동으로 서브 </a:t>
            </a:r>
            <a:r>
              <a:rPr lang="en-US" altLang="ko-KR"/>
              <a:t>host</a:t>
            </a:r>
            <a:r>
              <a:rPr lang="ko-KR" altLang="en-US"/>
              <a:t>가 메인</a:t>
            </a:r>
            <a:r>
              <a:rPr lang="en-US" altLang="ko-KR"/>
              <a:t> host</a:t>
            </a:r>
            <a:r>
              <a:rPr lang="ko-KR" altLang="en-US"/>
              <a:t>가 되어 서비스를 계속 이어간다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HA </a:t>
            </a:r>
            <a:r>
              <a:rPr lang="ko-KR" altLang="en-US"/>
              <a:t>사용 시</a:t>
            </a:r>
            <a:r>
              <a:rPr lang="en-US" altLang="ko-KR"/>
              <a:t>, </a:t>
            </a:r>
            <a:r>
              <a:rPr lang="ko-KR" altLang="en-US"/>
              <a:t>발생하는 이동 처리 시간을 줄이고 싶을 때</a:t>
            </a:r>
            <a:r>
              <a:rPr lang="en-US" altLang="ko-KR"/>
              <a:t>, </a:t>
            </a:r>
            <a:r>
              <a:rPr lang="ko-KR" altLang="en-US"/>
              <a:t>사용하는 경우가 대부분이다</a:t>
            </a:r>
            <a:r>
              <a:rPr lang="en-US" altLang="ko-KR"/>
              <a:t>. </a:t>
            </a:r>
          </a:p>
          <a:p>
            <a:pPr lvl="1"/>
            <a:r>
              <a:rPr lang="en-US" altLang="ko-KR"/>
              <a:t>(</a:t>
            </a:r>
            <a:r>
              <a:rPr lang="ko-KR" altLang="en-US"/>
              <a:t>자원이 많이 듬 </a:t>
            </a:r>
            <a:r>
              <a:rPr lang="en-US" altLang="ko-KR"/>
              <a:t>-&gt; </a:t>
            </a:r>
            <a:r>
              <a:rPr lang="ko-KR" altLang="en-US"/>
              <a:t>비용이 크다</a:t>
            </a:r>
            <a:r>
              <a:rPr lang="en-US" altLang="ko-KR"/>
              <a:t>. </a:t>
            </a:r>
            <a:r>
              <a:rPr lang="ko-KR" altLang="en-US"/>
              <a:t>항시 가동이 목적인 고가용성 서버에 필요한 기능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Host</a:t>
            </a:r>
            <a:r>
              <a:rPr lang="ko-KR" altLang="en-US"/>
              <a:t>가 중단되면 </a:t>
            </a:r>
            <a:r>
              <a:rPr lang="en-US" altLang="ko-KR"/>
              <a:t>HA, </a:t>
            </a:r>
            <a:r>
              <a:rPr lang="ko-KR" altLang="en-US"/>
              <a:t>중단 후 이동하는 시간을 줄이고 싶으면 </a:t>
            </a:r>
            <a:r>
              <a:rPr lang="en-US" altLang="ko-KR"/>
              <a:t>FT</a:t>
            </a:r>
          </a:p>
          <a:p>
            <a:r>
              <a:rPr lang="ko-KR" altLang="en-US"/>
              <a:t>실행 중인 </a:t>
            </a:r>
            <a:r>
              <a:rPr lang="en-US" altLang="ko-KR"/>
              <a:t>Host</a:t>
            </a:r>
            <a:r>
              <a:rPr lang="ko-KR" altLang="en-US"/>
              <a:t>의 리소스가 부족해서 더 이상 수용이 안된다고 판단되면 </a:t>
            </a:r>
            <a:r>
              <a:rPr lang="en-US" altLang="ko-KR"/>
              <a:t>DRS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819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1530</TotalTime>
  <Words>1135</Words>
  <Application>Microsoft Office PowerPoint</Application>
  <PresentationFormat>와이드스크린</PresentationFormat>
  <Paragraphs>267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2" baseType="lpstr">
      <vt:lpstr>맑은 고딕</vt:lpstr>
      <vt:lpstr>Arial</vt:lpstr>
      <vt:lpstr>Arial Black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RAPA</dc:creator>
  <cp:lastModifiedBy>RAPA</cp:lastModifiedBy>
  <cp:revision>129</cp:revision>
  <dcterms:created xsi:type="dcterms:W3CDTF">2019-01-15T05:28:35Z</dcterms:created>
  <dcterms:modified xsi:type="dcterms:W3CDTF">2019-01-25T08:37:30Z</dcterms:modified>
</cp:coreProperties>
</file>